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9" r:id="rId4"/>
    <p:sldId id="258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558" y="-9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pPr/>
              <a:t>5/5/2019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pPr/>
              <a:t>5/5/2019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5/5/2019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5/5/2019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5/5/2019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pPr/>
              <a:t>5/5/2019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5/5/2019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Relationship Id="rId9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966E4F6-5E2A-CA47-8BEF-2177B5B636E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/>
              <a:t>Технология изготовления крафт бумаги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6E71C51F-FAF2-E74A-AAEC-EB63DD1F58D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/>
              <a:t>Презентацию подготовила Сёмина Евфросиния Игоревна 3 класс</a:t>
            </a:r>
          </a:p>
        </p:txBody>
      </p:sp>
    </p:spTree>
    <p:extLst>
      <p:ext uri="{BB962C8B-B14F-4D97-AF65-F5344CB8AC3E}">
        <p14:creationId xmlns:p14="http://schemas.microsoft.com/office/powerpoint/2010/main" xmlns="" val="32858795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458BF67-1356-494D-8247-D96A93D859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Последние штрихи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2E50BB10-90E8-234F-AFE4-C5AB2DB311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3511300" cy="4157858"/>
          </a:xfrm>
        </p:spPr>
        <p:txBody>
          <a:bodyPr/>
          <a:lstStyle/>
          <a:p>
            <a:r>
              <a:rPr lang="ru-RU"/>
              <a:t>После того как вода стекла, подготавливаем два куска ткани по полметра (не меньше). Один пойдет на стол для бумаги, где она будет сохнуть. Другим мы будем собирать остатки влаги. </a:t>
            </a:r>
          </a:p>
          <a:p>
            <a:r>
              <a:rPr lang="ru-RU"/>
              <a:t>Теперь осталось только поднять рамку и оставить бумагу высыхать</a:t>
            </a: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xmlns="" id="{7B29AEC9-E173-F146-93BA-9BD24488D9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161502">
            <a:off x="4564769" y="1085702"/>
            <a:ext cx="3481646" cy="2611234"/>
          </a:xfrm>
          <a:prstGeom prst="rect">
            <a:avLst/>
          </a:prstGeom>
        </p:spPr>
      </p:pic>
      <p:pic>
        <p:nvPicPr>
          <p:cNvPr id="6" name="Рисунок 6">
            <a:extLst>
              <a:ext uri="{FF2B5EF4-FFF2-40B4-BE49-F238E27FC236}">
                <a16:creationId xmlns:a16="http://schemas.microsoft.com/office/drawing/2014/main" xmlns="" id="{1F35303F-4A94-2A49-8AFB-A803630A6E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65015">
            <a:off x="8287414" y="893776"/>
            <a:ext cx="3702369" cy="2776777"/>
          </a:xfrm>
          <a:prstGeom prst="rect">
            <a:avLst/>
          </a:prstGeom>
        </p:spPr>
      </p:pic>
      <p:pic>
        <p:nvPicPr>
          <p:cNvPr id="8" name="Рисунок 8">
            <a:extLst>
              <a:ext uri="{FF2B5EF4-FFF2-40B4-BE49-F238E27FC236}">
                <a16:creationId xmlns:a16="http://schemas.microsoft.com/office/drawing/2014/main" xmlns="" id="{C92E9DE9-AFA3-FC40-842D-7205A4E72A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4486" y="3452927"/>
            <a:ext cx="3820693" cy="2865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678025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DA2306A-9419-584C-8E42-434DC2D0A6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609600"/>
            <a:ext cx="11036641" cy="616596"/>
          </a:xfrm>
        </p:spPr>
        <p:txBody>
          <a:bodyPr>
            <a:normAutofit fontScale="90000"/>
          </a:bodyPr>
          <a:lstStyle/>
          <a:p>
            <a:r>
              <a:rPr lang="ru-RU"/>
              <a:t>Наша крафт бумага готова!!!</a:t>
            </a: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xmlns="" id="{40C7C11D-24DD-6842-BAC9-A58D6F257F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16200000">
            <a:off x="675287" y="961046"/>
            <a:ext cx="1853727" cy="2471636"/>
          </a:xfrm>
          <a:prstGeom prst="rect">
            <a:avLst/>
          </a:prstGeom>
        </p:spPr>
      </p:pic>
      <p:pic>
        <p:nvPicPr>
          <p:cNvPr id="6" name="Рисунок 6">
            <a:extLst>
              <a:ext uri="{FF2B5EF4-FFF2-40B4-BE49-F238E27FC236}">
                <a16:creationId xmlns:a16="http://schemas.microsoft.com/office/drawing/2014/main" xmlns="" id="{09E10F75-9808-D748-868D-50148DA6BE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5894" y="1270000"/>
            <a:ext cx="2573589" cy="1930192"/>
          </a:xfrm>
          <a:prstGeom prst="rect">
            <a:avLst/>
          </a:prstGeom>
        </p:spPr>
      </p:pic>
      <p:pic>
        <p:nvPicPr>
          <p:cNvPr id="8" name="Рисунок 8">
            <a:extLst>
              <a:ext uri="{FF2B5EF4-FFF2-40B4-BE49-F238E27FC236}">
                <a16:creationId xmlns:a16="http://schemas.microsoft.com/office/drawing/2014/main" xmlns="" id="{6F6EE6CD-52D0-2047-9EFF-F1FFA3D035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 flipV="1">
            <a:off x="6669106" y="948303"/>
            <a:ext cx="1930190" cy="2573587"/>
          </a:xfrm>
          <a:prstGeom prst="rect">
            <a:avLst/>
          </a:prstGeom>
        </p:spPr>
      </p:pic>
      <p:pic>
        <p:nvPicPr>
          <p:cNvPr id="10" name="Рисунок 10">
            <a:extLst>
              <a:ext uri="{FF2B5EF4-FFF2-40B4-BE49-F238E27FC236}">
                <a16:creationId xmlns:a16="http://schemas.microsoft.com/office/drawing/2014/main" xmlns="" id="{0FA8F589-96B8-C64B-AB36-EFFA2F1628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74002" y="1270000"/>
            <a:ext cx="2804298" cy="2103224"/>
          </a:xfrm>
          <a:prstGeom prst="rect">
            <a:avLst/>
          </a:prstGeom>
        </p:spPr>
      </p:pic>
      <p:pic>
        <p:nvPicPr>
          <p:cNvPr id="12" name="Рисунок 12">
            <a:extLst>
              <a:ext uri="{FF2B5EF4-FFF2-40B4-BE49-F238E27FC236}">
                <a16:creationId xmlns:a16="http://schemas.microsoft.com/office/drawing/2014/main" xmlns="" id="{95659DA7-FA2B-704F-8B3E-944E572143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743915">
            <a:off x="141430" y="3594915"/>
            <a:ext cx="2921439" cy="2191079"/>
          </a:xfrm>
          <a:prstGeom prst="rect">
            <a:avLst/>
          </a:prstGeom>
        </p:spPr>
      </p:pic>
      <p:pic>
        <p:nvPicPr>
          <p:cNvPr id="14" name="Рисунок 14">
            <a:extLst>
              <a:ext uri="{FF2B5EF4-FFF2-40B4-BE49-F238E27FC236}">
                <a16:creationId xmlns:a16="http://schemas.microsoft.com/office/drawing/2014/main" xmlns="" id="{76A81682-3338-9140-AAF8-8E23051C69B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73152">
            <a:off x="2524962" y="3344596"/>
            <a:ext cx="2839795" cy="2129846"/>
          </a:xfrm>
          <a:prstGeom prst="rect">
            <a:avLst/>
          </a:prstGeom>
        </p:spPr>
      </p:pic>
      <p:pic>
        <p:nvPicPr>
          <p:cNvPr id="16" name="Рисунок 16">
            <a:extLst>
              <a:ext uri="{FF2B5EF4-FFF2-40B4-BE49-F238E27FC236}">
                <a16:creationId xmlns:a16="http://schemas.microsoft.com/office/drawing/2014/main" xmlns="" id="{874D532F-802F-6D47-B1D3-71BE18C1CF3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0959768">
            <a:off x="4975668" y="3612663"/>
            <a:ext cx="2874108" cy="2155581"/>
          </a:xfrm>
          <a:prstGeom prst="rect">
            <a:avLst/>
          </a:prstGeom>
        </p:spPr>
      </p:pic>
      <p:pic>
        <p:nvPicPr>
          <p:cNvPr id="18" name="Рисунок 18">
            <a:extLst>
              <a:ext uri="{FF2B5EF4-FFF2-40B4-BE49-F238E27FC236}">
                <a16:creationId xmlns:a16="http://schemas.microsoft.com/office/drawing/2014/main" xmlns="" id="{359ADD3F-AE07-9C48-9401-003BAF9B28A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544212">
            <a:off x="7900289" y="3538245"/>
            <a:ext cx="3969185" cy="2976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46390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D62BB16-3699-DE43-93D6-1F5C522D52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599"/>
            <a:ext cx="8596668" cy="4981161"/>
          </a:xfrm>
        </p:spPr>
        <p:txBody>
          <a:bodyPr>
            <a:normAutofit/>
          </a:bodyPr>
          <a:lstStyle/>
          <a:p>
            <a:r>
              <a:rPr lang="ru-RU"/>
              <a:t>Ее можно использовать для декора, оформления альбомов, открыток и т.д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58189C57-C460-8C46-BC74-B860ECE202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/>
              <a:t>БЛАГОДАРИМ ЗА ВНИМАНИЕ!!! </a:t>
            </a:r>
          </a:p>
        </p:txBody>
      </p:sp>
    </p:spTree>
    <p:extLst>
      <p:ext uri="{BB962C8B-B14F-4D97-AF65-F5344CB8AC3E}">
        <p14:creationId xmlns:p14="http://schemas.microsoft.com/office/powerpoint/2010/main" xmlns="" val="24080305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7AC4B2D-C0CC-EA4D-9F17-623394E3DA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4819" y="387746"/>
            <a:ext cx="8596668" cy="1320800"/>
          </a:xfrm>
        </p:spPr>
        <p:txBody>
          <a:bodyPr/>
          <a:lstStyle/>
          <a:p>
            <a:r>
              <a:rPr lang="ru-RU"/>
              <a:t>История возникновения бумаги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F4C4C9BC-D3EA-844C-9B6C-D3E082CE8B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6340" y="1255418"/>
            <a:ext cx="6067076" cy="5382501"/>
          </a:xfrm>
        </p:spPr>
        <p:txBody>
          <a:bodyPr>
            <a:normAutofit fontScale="85000" lnSpcReduction="10000"/>
          </a:bodyPr>
          <a:lstStyle/>
          <a:p>
            <a:pPr fontAlgn="base"/>
            <a:r>
              <a:rPr lang="ru-RU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Изобретение бумаги можно считать основополагающим двигателем цивилизации. Из древних летописей</a:t>
            </a:r>
            <a:r>
              <a:rPr lang="ru-RU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достоверно известно, что бумагу изобрели в Китае</a:t>
            </a:r>
            <a:r>
              <a:rPr lang="ru-RU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а тайну её изготовления жители Поднебесной хранили не одно столетие. Люди пробовали писать на дереве, его коре, листьях, коже, металлах, кости. </a:t>
            </a:r>
            <a:r>
              <a:rPr lang="ru-RU" b="0" i="0" dirty="0">
                <a:solidFill>
                  <a:srgbClr val="222222"/>
                </a:solidFill>
                <a:effectLst/>
                <a:latin typeface="Helvetica Neue"/>
              </a:rPr>
              <a:t>«Классическая» бумага, с проклейкой в массе, создана </a:t>
            </a:r>
            <a:r>
              <a:rPr lang="ru-RU" b="0" i="0" dirty="0" err="1">
                <a:solidFill>
                  <a:srgbClr val="222222"/>
                </a:solidFill>
                <a:effectLst/>
                <a:latin typeface="Helvetica Neue"/>
              </a:rPr>
              <a:t>Цай</a:t>
            </a:r>
            <a:r>
              <a:rPr lang="ru-RU" b="0" i="0" dirty="0">
                <a:solidFill>
                  <a:srgbClr val="222222"/>
                </a:solidFill>
                <a:effectLst/>
                <a:latin typeface="Helvetica Neue"/>
              </a:rPr>
              <a:t> Лунем в 105 году н. э.</a:t>
            </a:r>
          </a:p>
          <a:p>
            <a:pPr fontAlgn="base"/>
            <a:r>
              <a:rPr lang="ru-RU" b="0" i="0" dirty="0">
                <a:solidFill>
                  <a:srgbClr val="222222"/>
                </a:solidFill>
                <a:effectLst/>
                <a:latin typeface="Helvetica Neue"/>
              </a:rPr>
              <a:t>После изобретения </a:t>
            </a:r>
            <a:r>
              <a:rPr lang="ru-RU" b="0" i="0" dirty="0" err="1">
                <a:solidFill>
                  <a:srgbClr val="222222"/>
                </a:solidFill>
                <a:effectLst/>
                <a:latin typeface="Helvetica Neue"/>
              </a:rPr>
              <a:t>Цай</a:t>
            </a:r>
            <a:r>
              <a:rPr lang="ru-RU" b="0" i="0" dirty="0">
                <a:solidFill>
                  <a:srgbClr val="222222"/>
                </a:solidFill>
                <a:effectLst/>
                <a:latin typeface="Helvetica Neue"/>
              </a:rPr>
              <a:t> Луня процесс производства бумаги стал быстро совершенствоваться. Для повышения прочности стали добавлять крахмал, клей, естественные красители и т. д.</a:t>
            </a:r>
          </a:p>
          <a:p>
            <a:pPr fontAlgn="base"/>
            <a:r>
              <a:rPr lang="ru-RU" b="0" i="0" dirty="0">
                <a:solidFill>
                  <a:srgbClr val="222222"/>
                </a:solidFill>
                <a:effectLst/>
                <a:latin typeface="Helvetica Neue"/>
              </a:rPr>
              <a:t>В начале</a:t>
            </a:r>
            <a:r>
              <a:rPr lang="ru-RU" b="0" i="0" dirty="0">
                <a:solidFill>
                  <a:schemeClr val="tx1"/>
                </a:solidFill>
                <a:effectLst/>
                <a:latin typeface="Helvetica Neue"/>
              </a:rPr>
              <a:t> </a:t>
            </a:r>
            <a:r>
              <a:rPr lang="af-ZA" b="0" i="0" strike="noStrike" dirty="0">
                <a:solidFill>
                  <a:schemeClr val="tx1"/>
                </a:solidFill>
                <a:effectLst/>
                <a:latin typeface="inherit"/>
              </a:rPr>
              <a:t>VII </a:t>
            </a:r>
            <a:r>
              <a:rPr lang="ru-RU" b="0" i="0" strike="noStrike" dirty="0">
                <a:solidFill>
                  <a:schemeClr val="tx1"/>
                </a:solidFill>
                <a:effectLst/>
                <a:latin typeface="inherit"/>
              </a:rPr>
              <a:t>века</a:t>
            </a:r>
            <a:r>
              <a:rPr lang="ru-RU" b="0" i="0" dirty="0">
                <a:solidFill>
                  <a:schemeClr val="tx1"/>
                </a:solidFill>
                <a:effectLst/>
                <a:latin typeface="Helvetica Neue"/>
              </a:rPr>
              <a:t> способ изготовления бумаги становится известным в </a:t>
            </a:r>
            <a:r>
              <a:rPr lang="ru-RU" b="0" i="0" strike="noStrike" dirty="0">
                <a:solidFill>
                  <a:schemeClr val="tx1"/>
                </a:solidFill>
                <a:effectLst/>
                <a:latin typeface="inherit"/>
              </a:rPr>
              <a:t>Корее</a:t>
            </a:r>
            <a:r>
              <a:rPr lang="ru-RU" b="0" i="0" dirty="0">
                <a:solidFill>
                  <a:schemeClr val="tx1"/>
                </a:solidFill>
                <a:effectLst/>
                <a:latin typeface="Helvetica Neue"/>
              </a:rPr>
              <a:t> и </a:t>
            </a:r>
            <a:r>
              <a:rPr lang="ru-RU" b="0" i="0" strike="noStrike" dirty="0">
                <a:solidFill>
                  <a:schemeClr val="tx1"/>
                </a:solidFill>
                <a:effectLst/>
                <a:latin typeface="inherit"/>
              </a:rPr>
              <a:t>Японии</a:t>
            </a:r>
            <a:r>
              <a:rPr lang="ru-RU" b="0" i="0" dirty="0">
                <a:solidFill>
                  <a:schemeClr val="tx1"/>
                </a:solidFill>
                <a:effectLst/>
                <a:latin typeface="Helvetica Neue"/>
              </a:rPr>
              <a:t>. А ещё через 150 лет через военнопленных попадает к </a:t>
            </a:r>
            <a:r>
              <a:rPr lang="ru-RU" b="0" i="0" strike="noStrike" dirty="0">
                <a:solidFill>
                  <a:schemeClr val="tx1"/>
                </a:solidFill>
                <a:effectLst/>
                <a:latin typeface="inherit"/>
              </a:rPr>
              <a:t>арабам</a:t>
            </a:r>
            <a:r>
              <a:rPr lang="ru-RU" b="0" i="0" dirty="0">
                <a:solidFill>
                  <a:schemeClr val="tx1"/>
                </a:solidFill>
                <a:effectLst/>
                <a:latin typeface="Helvetica Neue"/>
              </a:rPr>
              <a:t>.</a:t>
            </a:r>
          </a:p>
          <a:p>
            <a:pPr fontAlgn="base"/>
            <a:r>
              <a:rPr lang="ru-RU" b="0" i="0" dirty="0">
                <a:solidFill>
                  <a:schemeClr val="tx1"/>
                </a:solidFill>
                <a:effectLst/>
                <a:latin typeface="Helvetica Neue"/>
              </a:rPr>
              <a:t>В </a:t>
            </a:r>
            <a:r>
              <a:rPr lang="af-ZA" b="0" i="0" dirty="0">
                <a:solidFill>
                  <a:schemeClr val="tx1"/>
                </a:solidFill>
                <a:effectLst/>
                <a:latin typeface="Helvetica Neue"/>
              </a:rPr>
              <a:t>VI—VIII </a:t>
            </a:r>
            <a:r>
              <a:rPr lang="ru-RU" b="0" i="0" dirty="0">
                <a:solidFill>
                  <a:schemeClr val="tx1"/>
                </a:solidFill>
                <a:effectLst/>
                <a:latin typeface="Helvetica Neue"/>
              </a:rPr>
              <a:t>веках производство бумаги осуществлялось в </a:t>
            </a:r>
            <a:r>
              <a:rPr lang="ru-RU" b="0" i="0" strike="noStrike" dirty="0">
                <a:solidFill>
                  <a:schemeClr val="tx1"/>
                </a:solidFill>
                <a:effectLst/>
                <a:latin typeface="inherit"/>
              </a:rPr>
              <a:t>Средней Азии</a:t>
            </a:r>
            <a:r>
              <a:rPr lang="ru-RU" b="0" i="0" dirty="0">
                <a:solidFill>
                  <a:schemeClr val="tx1"/>
                </a:solidFill>
                <a:effectLst/>
                <a:latin typeface="Helvetica Neue"/>
              </a:rPr>
              <a:t>, </a:t>
            </a:r>
            <a:r>
              <a:rPr lang="ru-RU" b="0" i="0" strike="noStrike" dirty="0">
                <a:solidFill>
                  <a:schemeClr val="tx1"/>
                </a:solidFill>
                <a:effectLst/>
                <a:latin typeface="inherit"/>
              </a:rPr>
              <a:t>Корее</a:t>
            </a:r>
            <a:r>
              <a:rPr lang="ru-RU" b="0" i="0" dirty="0">
                <a:solidFill>
                  <a:schemeClr val="tx1"/>
                </a:solidFill>
                <a:effectLst/>
                <a:latin typeface="Helvetica Neue"/>
              </a:rPr>
              <a:t>, </a:t>
            </a:r>
            <a:r>
              <a:rPr lang="ru-RU" b="0" i="0" strike="noStrike" dirty="0">
                <a:solidFill>
                  <a:schemeClr val="tx1"/>
                </a:solidFill>
                <a:effectLst/>
                <a:latin typeface="inherit"/>
              </a:rPr>
              <a:t>Японии</a:t>
            </a:r>
            <a:r>
              <a:rPr lang="ru-RU" b="0" i="0" dirty="0">
                <a:solidFill>
                  <a:schemeClr val="tx1"/>
                </a:solidFill>
                <a:effectLst/>
                <a:latin typeface="Helvetica Neue"/>
              </a:rPr>
              <a:t> и других странах </a:t>
            </a:r>
            <a:r>
              <a:rPr lang="ru-RU" b="0" i="0" strike="noStrike" dirty="0">
                <a:solidFill>
                  <a:schemeClr val="tx1"/>
                </a:solidFill>
                <a:effectLst/>
                <a:latin typeface="inherit"/>
              </a:rPr>
              <a:t>Азии</a:t>
            </a:r>
            <a:r>
              <a:rPr lang="ru-RU" b="0" i="0" dirty="0">
                <a:solidFill>
                  <a:schemeClr val="tx1"/>
                </a:solidFill>
                <a:effectLst/>
                <a:latin typeface="Helvetica Neue"/>
              </a:rPr>
              <a:t>.</a:t>
            </a:r>
            <a:r>
              <a:rPr lang="ru-RU" b="0" i="0" dirty="0">
                <a:solidFill>
                  <a:srgbClr val="222222"/>
                </a:solidFill>
                <a:effectLst/>
                <a:latin typeface="Helvetica Neue"/>
              </a:rPr>
              <a:t> В </a:t>
            </a:r>
            <a:r>
              <a:rPr lang="af-ZA" b="0" i="0" dirty="0">
                <a:solidFill>
                  <a:srgbClr val="222222"/>
                </a:solidFill>
                <a:effectLst/>
                <a:latin typeface="Helvetica Neue"/>
              </a:rPr>
              <a:t>XI—XII </a:t>
            </a:r>
            <a:r>
              <a:rPr lang="ru-RU" b="0" i="0" dirty="0">
                <a:solidFill>
                  <a:srgbClr val="222222"/>
                </a:solidFill>
                <a:effectLst/>
                <a:latin typeface="Helvetica Neue"/>
              </a:rPr>
              <a:t>веках бумага появилась в Европе, где вскоре заменила животный пергамент. С </a:t>
            </a:r>
            <a:r>
              <a:rPr lang="af-ZA" b="0" i="0" dirty="0">
                <a:solidFill>
                  <a:srgbClr val="222222"/>
                </a:solidFill>
                <a:effectLst/>
                <a:latin typeface="Helvetica Neue"/>
              </a:rPr>
              <a:t>XV—XVI </a:t>
            </a:r>
            <a:r>
              <a:rPr lang="ru-RU" b="0" i="0" dirty="0">
                <a:solidFill>
                  <a:srgbClr val="222222"/>
                </a:solidFill>
                <a:effectLst/>
                <a:latin typeface="Helvetica Neue"/>
              </a:rPr>
              <a:t>веков, в связи с введением книгопечатания, производство бумаги быстро растёт. Бумага изготовлялась весьма примитивно — ручным размолом массы деревянными молотками в ступе и </a:t>
            </a:r>
            <a:r>
              <a:rPr lang="ru-RU" b="0" i="0" dirty="0" err="1">
                <a:solidFill>
                  <a:srgbClr val="222222"/>
                </a:solidFill>
                <a:effectLst/>
                <a:latin typeface="Helvetica Neue"/>
              </a:rPr>
              <a:t>вычёрпыванием</a:t>
            </a:r>
            <a:r>
              <a:rPr lang="ru-RU" b="0" i="0" dirty="0">
                <a:solidFill>
                  <a:srgbClr val="222222"/>
                </a:solidFill>
                <a:effectLst/>
                <a:latin typeface="Helvetica Neue"/>
              </a:rPr>
              <a:t> формами с сетчатым дном.</a:t>
            </a:r>
            <a:endParaRPr lang="ru-RU" dirty="0"/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xmlns="" id="{E3E505BF-F680-E845-BB07-2024A08550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0269" y="1255418"/>
            <a:ext cx="4442436" cy="4796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671044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1EB50BD-3D0C-B641-8302-4EDE21D56D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4818" y="556354"/>
            <a:ext cx="8596668" cy="1320800"/>
          </a:xfrm>
        </p:spPr>
        <p:txBody>
          <a:bodyPr/>
          <a:lstStyle/>
          <a:p>
            <a:r>
              <a:rPr lang="ru-RU"/>
              <a:t>Технология, созданная Цай Лунем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6336C013-8C2F-B54F-8198-21E1388519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4818" y="1628136"/>
            <a:ext cx="4664949" cy="3880773"/>
          </a:xfrm>
        </p:spPr>
        <p:txBody>
          <a:bodyPr/>
          <a:lstStyle/>
          <a:p>
            <a:r>
              <a:rPr lang="ru-RU" b="0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Технология предложенная Цай Лунем заключалась в следующем – необходимо было растолочь волокна шелковицы, древесную золу, тряпки и пеньку. Затем всё это смешать с водой, получившуюся массу выложить на форму (деревянная рама и сито из бамбука). После сушки на солнце, эту массу необходимо было разгладить с помощью камней. В результате получились прочные листы бумаги пригодной для письма.</a:t>
            </a:r>
            <a:endParaRPr lang="ru-RU"/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xmlns="" id="{EEB640D2-240C-2D4D-9096-59E0B358FC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23464" y="1216754"/>
            <a:ext cx="2702561" cy="3930296"/>
          </a:xfrm>
          <a:prstGeom prst="rect">
            <a:avLst/>
          </a:prstGeom>
        </p:spPr>
      </p:pic>
      <p:pic>
        <p:nvPicPr>
          <p:cNvPr id="6" name="Рисунок 6">
            <a:extLst>
              <a:ext uri="{FF2B5EF4-FFF2-40B4-BE49-F238E27FC236}">
                <a16:creationId xmlns:a16="http://schemas.microsoft.com/office/drawing/2014/main" xmlns="" id="{20EDFAAF-548F-014C-8506-F20273B7D9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9767" y="1325457"/>
            <a:ext cx="3044569" cy="3712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891087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4476805-BF15-394F-8A76-D18D3CC623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Наше творчество в изобретении бумаги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F5BAA333-2408-A040-8E42-295E4F85E4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3120834" cy="3880773"/>
          </a:xfrm>
        </p:spPr>
        <p:txBody>
          <a:bodyPr/>
          <a:lstStyle/>
          <a:p>
            <a:r>
              <a:rPr lang="ru-RU"/>
              <a:t>Для начала мы взяли чашу, в которую нарвали использованные листы бумаги. Разрывали на мелкие кусочки. Затем налили горячую воду и оставили на сутки размачиваться.</a:t>
            </a: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xmlns="" id="{62505648-DFF9-F24A-AF4A-DA4168762C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050966">
            <a:off x="3973476" y="1515960"/>
            <a:ext cx="3290762" cy="2468071"/>
          </a:xfrm>
          <a:prstGeom prst="rect">
            <a:avLst/>
          </a:prstGeom>
        </p:spPr>
      </p:pic>
      <p:pic>
        <p:nvPicPr>
          <p:cNvPr id="6" name="Рисунок 6">
            <a:extLst>
              <a:ext uri="{FF2B5EF4-FFF2-40B4-BE49-F238E27FC236}">
                <a16:creationId xmlns:a16="http://schemas.microsoft.com/office/drawing/2014/main" xmlns="" id="{E42B6A1A-A98A-9040-9DF9-24DB245A07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54145">
            <a:off x="7041716" y="1430859"/>
            <a:ext cx="3472980" cy="2604735"/>
          </a:xfrm>
          <a:prstGeom prst="rect">
            <a:avLst/>
          </a:prstGeom>
        </p:spPr>
      </p:pic>
      <p:pic>
        <p:nvPicPr>
          <p:cNvPr id="8" name="Рисунок 8">
            <a:extLst>
              <a:ext uri="{FF2B5EF4-FFF2-40B4-BE49-F238E27FC236}">
                <a16:creationId xmlns:a16="http://schemas.microsoft.com/office/drawing/2014/main" xmlns="" id="{1AE9953F-6AC7-1F49-AF6B-3DE7066E57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6143" y="3911034"/>
            <a:ext cx="3265715" cy="2449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103516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0C9BE34-6DCE-3D4B-BC2C-FA20409CD8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Процесс изготовления крафт бумаги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450C784C-23B9-CD4B-BD5A-D6CA1B5BF5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3561" y="2764037"/>
            <a:ext cx="2623877" cy="3341430"/>
          </a:xfrm>
        </p:spPr>
        <p:txBody>
          <a:bodyPr/>
          <a:lstStyle/>
          <a:p>
            <a:r>
              <a:rPr lang="ru-RU"/>
              <a:t>Далее перелили массу из размоченной бумаги и, при помощи блендера, измельчили до однородной массы</a:t>
            </a: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xmlns="" id="{AFD0FEBB-DF5A-4C44-86C6-3151B3366D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000026">
            <a:off x="4199872" y="1853177"/>
            <a:ext cx="2998680" cy="2249010"/>
          </a:xfrm>
          <a:prstGeom prst="rect">
            <a:avLst/>
          </a:prstGeom>
        </p:spPr>
      </p:pic>
      <p:pic>
        <p:nvPicPr>
          <p:cNvPr id="6" name="Рисунок 6">
            <a:extLst>
              <a:ext uri="{FF2B5EF4-FFF2-40B4-BE49-F238E27FC236}">
                <a16:creationId xmlns:a16="http://schemas.microsoft.com/office/drawing/2014/main" xmlns="" id="{33D3FC8A-58DA-214A-82E6-A0E08FB28A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99902">
            <a:off x="7340953" y="1752795"/>
            <a:ext cx="3119101" cy="2461459"/>
          </a:xfrm>
          <a:prstGeom prst="rect">
            <a:avLst/>
          </a:prstGeom>
        </p:spPr>
      </p:pic>
      <p:pic>
        <p:nvPicPr>
          <p:cNvPr id="8" name="Рисунок 8">
            <a:extLst>
              <a:ext uri="{FF2B5EF4-FFF2-40B4-BE49-F238E27FC236}">
                <a16:creationId xmlns:a16="http://schemas.microsoft.com/office/drawing/2014/main" xmlns="" id="{891C1246-C510-814E-8F63-E8C907841A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0964" y="4028368"/>
            <a:ext cx="3513055" cy="2634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180724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0ACFA49-AA34-9949-80FC-739A33021C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1965" y="1011106"/>
            <a:ext cx="4717262" cy="5846894"/>
          </a:xfrm>
        </p:spPr>
        <p:txBody>
          <a:bodyPr/>
          <a:lstStyle/>
          <a:p>
            <a:r>
              <a:rPr lang="ru-RU"/>
              <a:t>Затем взяли поднос и рамку с закреплённой сеткой. Положили рамку на поднос</a:t>
            </a: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xmlns="" id="{C831D070-FBD1-B84E-AD16-09457051FE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20874441">
            <a:off x="5607463" y="1912025"/>
            <a:ext cx="3039585" cy="2354160"/>
          </a:xfrm>
          <a:prstGeom prst="rect">
            <a:avLst/>
          </a:prstGeom>
        </p:spPr>
      </p:pic>
      <p:pic>
        <p:nvPicPr>
          <p:cNvPr id="6" name="Рисунок 6">
            <a:extLst>
              <a:ext uri="{FF2B5EF4-FFF2-40B4-BE49-F238E27FC236}">
                <a16:creationId xmlns:a16="http://schemas.microsoft.com/office/drawing/2014/main" xmlns="" id="{CB20ACB5-5BCC-7743-9A47-B911822827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88755">
            <a:off x="8472178" y="1839805"/>
            <a:ext cx="3281171" cy="2460879"/>
          </a:xfrm>
          <a:prstGeom prst="rect">
            <a:avLst/>
          </a:prstGeom>
        </p:spPr>
      </p:pic>
      <p:pic>
        <p:nvPicPr>
          <p:cNvPr id="8" name="Рисунок 8">
            <a:extLst>
              <a:ext uri="{FF2B5EF4-FFF2-40B4-BE49-F238E27FC236}">
                <a16:creationId xmlns:a16="http://schemas.microsoft.com/office/drawing/2014/main" xmlns="" id="{46677D39-87E4-3141-9AB2-153404E8F7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9121" y="4153599"/>
            <a:ext cx="3070525" cy="2302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504369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FD0E374-F274-2A4C-B002-3BB6502965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Продолжение процесса творчества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5E449D04-5FAD-CF45-9FF3-5BEC24B0BC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4554" y="2178339"/>
            <a:ext cx="2925601" cy="3838386"/>
          </a:xfrm>
        </p:spPr>
        <p:txBody>
          <a:bodyPr/>
          <a:lstStyle/>
          <a:p>
            <a:r>
              <a:rPr lang="ru-RU"/>
              <a:t>В Измельчённую массу в ведре добавили теплой воды, размещали. И, так как получилось достаточно большое количество массы, мы немного перелили в кастрюлю. Чем больше воды в бумажной массе, тем тоньше получится лист бумаги</a:t>
            </a: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xmlns="" id="{E0FB5BBD-6633-AD4A-83BE-4EB8EF6CFB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896094">
            <a:off x="4319971" y="1819189"/>
            <a:ext cx="3205415" cy="2404061"/>
          </a:xfrm>
          <a:prstGeom prst="rect">
            <a:avLst/>
          </a:prstGeom>
        </p:spPr>
      </p:pic>
      <p:pic>
        <p:nvPicPr>
          <p:cNvPr id="6" name="Рисунок 6">
            <a:extLst>
              <a:ext uri="{FF2B5EF4-FFF2-40B4-BE49-F238E27FC236}">
                <a16:creationId xmlns:a16="http://schemas.microsoft.com/office/drawing/2014/main" xmlns="" id="{5711A36D-E7FA-CB4B-9B91-9ADC4FC42F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41030">
            <a:off x="7513517" y="1810314"/>
            <a:ext cx="3229079" cy="2421809"/>
          </a:xfrm>
          <a:prstGeom prst="rect">
            <a:avLst/>
          </a:prstGeom>
        </p:spPr>
      </p:pic>
      <p:pic>
        <p:nvPicPr>
          <p:cNvPr id="8" name="Рисунок 8">
            <a:extLst>
              <a:ext uri="{FF2B5EF4-FFF2-40B4-BE49-F238E27FC236}">
                <a16:creationId xmlns:a16="http://schemas.microsoft.com/office/drawing/2014/main" xmlns="" id="{78DF2CE5-5030-2A48-9045-190927D6A2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1827" y="4097532"/>
            <a:ext cx="3300072" cy="2475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00646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BFADF71-30C8-BC4F-BC5B-93663BA611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Движемся к завершению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908BC503-121F-E74B-A6A0-ACA6C5FEB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3795275" cy="3880773"/>
          </a:xfrm>
        </p:spPr>
        <p:txBody>
          <a:bodyPr/>
          <a:lstStyle/>
          <a:p>
            <a:r>
              <a:rPr lang="ru-RU"/>
              <a:t>Из кастрюли, получившуюся жижу аккуратно, равномерно разливаем на рамку. Далее рамку поднимаем с подноса и даём стечь остаткам воды</a:t>
            </a: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xmlns="" id="{CD7E50E3-A81C-DD4E-8644-66CA036E51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982582">
            <a:off x="4658767" y="1163378"/>
            <a:ext cx="3158085" cy="2368564"/>
          </a:xfrm>
          <a:prstGeom prst="rect">
            <a:avLst/>
          </a:prstGeom>
        </p:spPr>
      </p:pic>
      <p:pic>
        <p:nvPicPr>
          <p:cNvPr id="6" name="Рисунок 6">
            <a:extLst>
              <a:ext uri="{FF2B5EF4-FFF2-40B4-BE49-F238E27FC236}">
                <a16:creationId xmlns:a16="http://schemas.microsoft.com/office/drawing/2014/main" xmlns="" id="{1D2F1141-3FB7-224A-9BAB-02D40E83EB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54597">
            <a:off x="8247630" y="900353"/>
            <a:ext cx="3323737" cy="2492803"/>
          </a:xfrm>
          <a:prstGeom prst="rect">
            <a:avLst/>
          </a:prstGeom>
        </p:spPr>
      </p:pic>
      <p:pic>
        <p:nvPicPr>
          <p:cNvPr id="8" name="Рисунок 8">
            <a:extLst>
              <a:ext uri="{FF2B5EF4-FFF2-40B4-BE49-F238E27FC236}">
                <a16:creationId xmlns:a16="http://schemas.microsoft.com/office/drawing/2014/main" xmlns="" id="{C6B381FA-5CA5-AF44-A269-60AAD10503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954732">
            <a:off x="4300092" y="3609643"/>
            <a:ext cx="3489389" cy="2617042"/>
          </a:xfrm>
          <a:prstGeom prst="rect">
            <a:avLst/>
          </a:prstGeom>
        </p:spPr>
      </p:pic>
      <p:pic>
        <p:nvPicPr>
          <p:cNvPr id="10" name="Рисунок 10">
            <a:extLst>
              <a:ext uri="{FF2B5EF4-FFF2-40B4-BE49-F238E27FC236}">
                <a16:creationId xmlns:a16="http://schemas.microsoft.com/office/drawing/2014/main" xmlns="" id="{9E8D836D-7E4A-8349-AC1E-4966CC2C80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011318">
            <a:off x="8213649" y="3641137"/>
            <a:ext cx="3722297" cy="2791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945357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978D8D8-1B5F-B843-9CF0-380985BDBE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Самое приятное и увлекательное!!!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E825897C-B3E8-6840-B655-521B0D1E06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0781" y="1770123"/>
            <a:ext cx="2907852" cy="3880773"/>
          </a:xfrm>
        </p:spPr>
        <p:txBody>
          <a:bodyPr/>
          <a:lstStyle/>
          <a:p>
            <a:r>
              <a:rPr lang="ru-RU"/>
              <a:t>Пока бумага стекает, мы начинаем ее украшать любыми мягкими подручными материалами: разноцветными нитками, сухоцветами, кусочками ткани, блёстками…</a:t>
            </a: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xmlns="" id="{A5FD8675-6D4E-1F4F-85E5-F9FA7FD773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995097">
            <a:off x="4792820" y="1523999"/>
            <a:ext cx="3107557" cy="2330668"/>
          </a:xfrm>
          <a:prstGeom prst="rect">
            <a:avLst/>
          </a:prstGeom>
        </p:spPr>
      </p:pic>
      <p:pic>
        <p:nvPicPr>
          <p:cNvPr id="6" name="Рисунок 6">
            <a:extLst>
              <a:ext uri="{FF2B5EF4-FFF2-40B4-BE49-F238E27FC236}">
                <a16:creationId xmlns:a16="http://schemas.microsoft.com/office/drawing/2014/main" xmlns="" id="{DCB4725B-3FA1-E74C-A4BF-CCFB1EE893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16287">
            <a:off x="8092538" y="1524372"/>
            <a:ext cx="3211294" cy="2408471"/>
          </a:xfrm>
          <a:prstGeom prst="rect">
            <a:avLst/>
          </a:prstGeom>
        </p:spPr>
      </p:pic>
      <p:pic>
        <p:nvPicPr>
          <p:cNvPr id="8" name="Рисунок 8">
            <a:extLst>
              <a:ext uri="{FF2B5EF4-FFF2-40B4-BE49-F238E27FC236}">
                <a16:creationId xmlns:a16="http://schemas.microsoft.com/office/drawing/2014/main" xmlns="" id="{45630DAF-3F2E-2644-AF6C-E0BF07B141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802770">
            <a:off x="4821842" y="4017063"/>
            <a:ext cx="2922977" cy="2192233"/>
          </a:xfrm>
          <a:prstGeom prst="rect">
            <a:avLst/>
          </a:prstGeom>
        </p:spPr>
      </p:pic>
      <p:pic>
        <p:nvPicPr>
          <p:cNvPr id="10" name="Рисунок 10">
            <a:extLst>
              <a:ext uri="{FF2B5EF4-FFF2-40B4-BE49-F238E27FC236}">
                <a16:creationId xmlns:a16="http://schemas.microsoft.com/office/drawing/2014/main" xmlns="" id="{4A34EC23-C076-6B45-8078-3FCFAF3DC2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758583">
            <a:off x="8637395" y="3525007"/>
            <a:ext cx="2243132" cy="2990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01408675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323</Words>
  <Application>Microsoft Office PowerPoint</Application>
  <PresentationFormat>Произвольный</PresentationFormat>
  <Paragraphs>26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Аспект</vt:lpstr>
      <vt:lpstr>Технология изготовления крафт бумаги</vt:lpstr>
      <vt:lpstr>История возникновения бумаги</vt:lpstr>
      <vt:lpstr>Технология, созданная Цай Лунем</vt:lpstr>
      <vt:lpstr>Наше творчество в изобретении бумаги</vt:lpstr>
      <vt:lpstr>Процесс изготовления крафт бумаги</vt:lpstr>
      <vt:lpstr>Затем взяли поднос и рамку с закреплённой сеткой. Положили рамку на поднос</vt:lpstr>
      <vt:lpstr>Продолжение процесса творчества</vt:lpstr>
      <vt:lpstr>Движемся к завершению</vt:lpstr>
      <vt:lpstr>Самое приятное и увлекательное!!!</vt:lpstr>
      <vt:lpstr>Последние штрихи</vt:lpstr>
      <vt:lpstr>Наша крафт бумага готова!!!</vt:lpstr>
      <vt:lpstr>Ее можно использовать для декора, оформления альбомов, открыток и т.д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Технология изготовления крафт бумаги</dc:title>
  <cp:lastModifiedBy>Пользователь Windows</cp:lastModifiedBy>
  <cp:revision>2</cp:revision>
  <dcterms:modified xsi:type="dcterms:W3CDTF">2019-05-05T12:02:39Z</dcterms:modified>
</cp:coreProperties>
</file>