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EAE7FD"/>
    <a:srgbClr val="FFB989"/>
    <a:srgbClr val="FDD3F1"/>
    <a:srgbClr val="C80891"/>
    <a:srgbClr val="E4F6F4"/>
    <a:srgbClr val="909090"/>
    <a:srgbClr val="A307E9"/>
    <a:srgbClr val="5D5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0048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ПАСХА КРАСНАЯ</a:t>
            </a:r>
            <a:endParaRPr lang="ru-RU" sz="96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latin typeface="Cambria" panose="02040503050406030204" pitchFamily="18" charset="0"/>
              </a:rPr>
              <a:t>Петегирич Екатерина Валерьевна</a:t>
            </a:r>
          </a:p>
          <a:p>
            <a:pPr algn="r"/>
            <a:r>
              <a:rPr lang="ru-RU" dirty="0" smtClean="0">
                <a:latin typeface="Cambria" panose="02040503050406030204" pitchFamily="18" charset="0"/>
              </a:rPr>
              <a:t>4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06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872"/>
    </mc:Choice>
    <mc:Fallback>
      <p:transition advTm="38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FFB989"/>
            </a:gs>
            <a:gs pos="33000">
              <a:srgbClr val="FDD3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218" y="1281016"/>
            <a:ext cx="44750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православной Греции Пасха является важнейшим праздником. Ее отмечают торжественно и всенародно. Как и в России, подготовка начинается со Страстной седмицы. В течении нее в Греции не звонят в колокола. На Пасху готовят специальный хлеб, который называется «</a:t>
            </a:r>
            <a:r>
              <a:rPr lang="ru-RU" dirty="0" err="1"/>
              <a:t>цуреки</a:t>
            </a:r>
            <a:r>
              <a:rPr lang="ru-RU" dirty="0"/>
              <a:t>». Накануне праздника, вечером Великой субботы, делают </a:t>
            </a:r>
            <a:r>
              <a:rPr lang="ru-RU" dirty="0" err="1"/>
              <a:t>магирицу</a:t>
            </a:r>
            <a:r>
              <a:rPr lang="ru-RU" dirty="0"/>
              <a:t>. Это сытный суп с потрохами, яично-лимонной заправкой и зеленью, который готовится из ливера пасхального ягненка. </a:t>
            </a:r>
            <a:r>
              <a:rPr lang="ru-RU" dirty="0" err="1"/>
              <a:t>Магирицу</a:t>
            </a:r>
            <a:r>
              <a:rPr lang="ru-RU" dirty="0"/>
              <a:t> обычно подают на стол ночью сразу после Пасхальной службы. Этот суп становится первым мясным блюдом разговения после Великого Поста.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55" y="380991"/>
            <a:ext cx="4359864" cy="29065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4" y="3630266"/>
            <a:ext cx="4696692" cy="286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44206"/>
      </p:ext>
    </p:extLst>
  </p:cSld>
  <p:clrMapOvr>
    <a:masterClrMapping/>
  </p:clrMapOvr>
  <p:transition spd="med" advTm="22606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4" y="137952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В Польше на Пасху едят «мазурки» – песочное печенье с фруктовыми и ореховыми начинками. Традиционно лакомство готовили со сливами и яблоками, но сейчас появились рецепты печенья с цитрусовыми. В начинку добавляют измельченный миндаль или грецкие орехи. Сверху мазурки посыпают сахарной пудрой или покрывают глазурью.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5018" y="4581228"/>
            <a:ext cx="6954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За Пасхальным воскресеньем в Польше следует «мокрый понедельник». В этот день поляки щедро поливают друг друга из ведер, сбрасывают водяные «бомбы».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3681844"/>
            <a:ext cx="3754582" cy="2815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6" y="1068228"/>
            <a:ext cx="3553691" cy="26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68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6493">
        <p15:prstTrans prst="airplane"/>
      </p:transition>
    </mc:Choice>
    <mc:Fallback>
      <p:transition spd="slow" advTm="164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7618" y="1097018"/>
            <a:ext cx="902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 Болгарии и Румынии пасхальный хлеб называется «</a:t>
            </a:r>
            <a:r>
              <a:rPr lang="ru-RU" b="1" dirty="0" err="1"/>
              <a:t>козунак</a:t>
            </a:r>
            <a:r>
              <a:rPr lang="ru-RU" b="1" dirty="0"/>
              <a:t>». Начинка его может быть самой разнообразной и зависит только от фантазии пекаря.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7" y="2008909"/>
            <a:ext cx="5597236" cy="4197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173074"/>
      </p:ext>
    </p:extLst>
  </p:cSld>
  <p:clrMapOvr>
    <a:masterClrMapping/>
  </p:clrMapOvr>
  <p:transition spd="slow" advTm="3608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91" y="1637760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В некоторых странах Европы и Северной Америки распространен обычай утром Пасхи прятать пасхальные яйца. Дети просыпаются и тут же бросаются обыскивать весь дом и двор, пока не обнаружат «гнездо» пасхального кролика с множеством разноцветных яиц.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Вплоть до XVI столетия пасхальными яйцами занимались самые разные животные: лисы и петухи,  аисты и кукушки, журавли и глухари. Однако сегодня не только в Германии, но и во всем мире любимцем детей является пасхальный кролик.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52" y="1973083"/>
            <a:ext cx="5000623" cy="31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78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543">
        <p15:prstTrans prst="pageCurlDouble"/>
      </p:transition>
    </mc:Choice>
    <mc:Fallback>
      <p:transition spd="slow" advTm="205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4426" y="1651107"/>
            <a:ext cx="30835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На Пасху немцы готовят пасхальные пироги в форме ягненка.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2" y="959555"/>
            <a:ext cx="6414655" cy="496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6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268">
        <p14:flash/>
      </p:transition>
    </mc:Choice>
    <mc:Fallback>
      <p:transition spd="slow" advTm="32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4909" y="598530"/>
            <a:ext cx="314498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Великобритании так же, как и в Германии, утро для детей начинается с поиска корзинки, спрятанной пасхальным кроликом.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В Страстную пятницу британцы едят </a:t>
            </a:r>
            <a:r>
              <a:rPr lang="ru-RU" b="1" dirty="0" err="1"/>
              <a:t>hotcrossbuns</a:t>
            </a:r>
            <a:r>
              <a:rPr lang="ru-RU" b="1" dirty="0"/>
              <a:t> — булочки со специями, украшенные узором в виде креста. Считается, что булочки, испеченные в Страстную пятницу не портятся в течение всего года. На Пасху в Соединенном Королевстве готовят жаркое из молочного ягненка.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4" y="1524346"/>
            <a:ext cx="7232966" cy="48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97792"/>
      </p:ext>
    </p:extLst>
  </p:cSld>
  <p:clrMapOvr>
    <a:masterClrMapping/>
  </p:clrMapOvr>
  <p:transition spd="slow" advTm="15572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1773381" y="1642844"/>
            <a:ext cx="3893128" cy="452431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Во Франции от детей прячут шоколадные яйца. Главным блюдом, как и в Великобритании, является ягненок.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03" y="3635863"/>
            <a:ext cx="4091508" cy="2889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89" y="588929"/>
            <a:ext cx="4077921" cy="27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935">
        <p:dissolve/>
      </p:transition>
    </mc:Choice>
    <mc:Fallback>
      <p:transition spd="slow" advTm="493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1710" y="394692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 Италии в Пасхальное воскресенье тысячи людей выходят на главную площадь Рима, чтобы послушать поздравление Папы</a:t>
            </a:r>
            <a:r>
              <a:rPr lang="ru-RU" dirty="0" smtClean="0"/>
              <a:t>. Празднование </a:t>
            </a:r>
            <a:r>
              <a:rPr lang="ru-RU" dirty="0"/>
              <a:t>Пасхи начинается в Страстную пятницу, когда совершается знаменитый Крестный ход от Колизея до </a:t>
            </a:r>
            <a:r>
              <a:rPr lang="ru-RU" dirty="0" err="1"/>
              <a:t>Палатинского</a:t>
            </a:r>
            <a:r>
              <a:rPr lang="ru-RU" dirty="0"/>
              <a:t> холма. Шествующие делают 14 остановок, которые символизируют путь Христа от места суда до Голгофы. Также устраиваются театрализованные представления, посвященные жизни, страданиям, смерти и воскрешению Христа.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Главное пасхальное блюдо в Италии – баранина с жареными артишоками, салатом из сладкого перца, оливок и помидоров, соленый пирог с яйцами и сыром. Обязательно на столе присутствует и аналог нашей пасхи –</a:t>
            </a:r>
            <a:r>
              <a:rPr lang="ru-RU" dirty="0" err="1"/>
              <a:t>коломба</a:t>
            </a:r>
            <a:r>
              <a:rPr lang="ru-RU" dirty="0"/>
              <a:t>, в переводе с итальянского «пасхальная голубка». Это высокий суховатый пирог в форме голубя, который готовят из дрожжевого теста с добавлением тертой апельсиновой цедры, цукатов или изюма. Сверху </a:t>
            </a:r>
            <a:r>
              <a:rPr lang="ru-RU" dirty="0" err="1"/>
              <a:t>коломбу</a:t>
            </a:r>
            <a:r>
              <a:rPr lang="ru-RU" dirty="0"/>
              <a:t> посыпают кусочками миндаля и сахаром.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0662" y="1619060"/>
            <a:ext cx="4093847" cy="46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780">
        <p14:warp dir="in"/>
      </p:transition>
    </mc:Choice>
    <mc:Fallback>
      <p:transition spd="slow" advTm="307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636" y="1225689"/>
            <a:ext cx="3948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Америке на Пасху дети получают корзинки от пасхального кролика, наполненные пасхальными яйцами и различными сладостями. Традиционный американский пасхальный обед состоит из ветчины с ананасами, картофелем, фруктовым салатом и овощами.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61019" y="4589231"/>
            <a:ext cx="37407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США очень популярно катание яиц по наклонному газону. Дети соревнуются в том, кто сможет дальше всех без остановки прокатить свое яйцо.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4" y="828678"/>
            <a:ext cx="4625109" cy="34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9795">
        <p14:shred/>
      </p:transition>
    </mc:Choice>
    <mc:Fallback>
      <p:transition spd="slow" advTm="197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109" y="762001"/>
            <a:ext cx="34913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моей воскресной школе при Свято-Никольском Кафедральном соборе г. Владивостока, которую я посещаю уже 3 года, мы всегда устраиваем пасхальные ярмарки. На них продают поделки сделанные нами. А деньги идут на благие цели.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3739619"/>
            <a:ext cx="3788386" cy="2841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762001"/>
            <a:ext cx="6539346" cy="49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1780">
        <p14:doors dir="vert"/>
      </p:transition>
    </mc:Choice>
    <mc:Fallback>
      <p:transition spd="slow" advTm="117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" y="1258908"/>
            <a:ext cx="10610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На Руси Пасха была и остаётся самым главным религиозным праздником в году. Народ радуется воскресению Иисуса Христа, храмы украшают соответствующими атрибутами, а люди при встрече христосуются возгласами: «Христос Воскресе!» – «Воистину Воскресе!» и дарят друг другу пасхальные подарки.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218320"/>
            <a:ext cx="7372350" cy="349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2308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931">
        <p15:prstTrans prst="curtains"/>
      </p:transition>
    </mc:Choice>
    <mc:Fallback>
      <p:transition spd="slow" advTm="99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2" y="2008908"/>
            <a:ext cx="7384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БЛАГОДАРЮ ЗА ВНИМАНИЕ!!!</a:t>
            </a:r>
            <a:endParaRPr lang="ru-RU" sz="96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65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839">
        <p15:prstTrans prst="origami"/>
      </p:transition>
    </mc:Choice>
    <mc:Fallback>
      <p:transition spd="slow" advTm="18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0900">
              <a:srgbClr val="CEF02E"/>
            </a:gs>
            <a:gs pos="10000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433751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Пасха, Светлое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Христово Воскресение — древнейший и самый важный христианский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праздник. </a:t>
            </a:r>
          </a:p>
          <a:p>
            <a:pPr indent="457200"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Установлен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 честь Воскресения Иисуса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Христа,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которое является центром всей библейской истории и основой всего христианского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учения. </a:t>
            </a:r>
          </a:p>
          <a:p>
            <a:pPr indent="457200"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православии статус Пасхи как главного праздника отражают слова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«праздников праздник и торжество из торжеств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628533"/>
            <a:ext cx="5289550" cy="39506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20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0127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7393">
        <p14:ripple/>
      </p:transition>
    </mc:Choice>
    <mc:Fallback>
      <p:transition spd="slow" advTm="173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7584" y="107450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Святая равноапостольная Мария Магдалина, проповедуя императору </a:t>
            </a:r>
            <a:r>
              <a:rPr lang="ru-RU" sz="2000" dirty="0" smtClean="0"/>
              <a:t>Тиберию, </a:t>
            </a:r>
            <a:r>
              <a:rPr lang="ru-RU" sz="2000" dirty="0"/>
              <a:t>натолкнулась на неверие и сомнение с его стороны, сказав: «Человек не может воскреснуть так же, как и белое яйцо не может само стать красным». И тогда Господь дал такое знамение, что белое яйцо покраснело, тем самым подтвердив проповедь Марии Магдалины. Именно поэтому на праздник Пасхи люди традиционно красят, освящают яйца и дарят их друг другу.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4860161"/>
            <a:ext cx="4695825" cy="19500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24" y="614791"/>
            <a:ext cx="2717101" cy="37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72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9520">
        <p15:prstTrans prst="prestige"/>
      </p:transition>
    </mc:Choice>
    <mc:Fallback>
      <p:transition spd="slow" advTm="195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0469" y="1533465"/>
            <a:ext cx="55960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C80891"/>
                </a:solidFill>
              </a:rPr>
              <a:t>Накануне Пасхи в каждом доме пекут </a:t>
            </a:r>
            <a:r>
              <a:rPr lang="ru-RU" sz="2800" dirty="0" smtClean="0">
                <a:solidFill>
                  <a:srgbClr val="C80891"/>
                </a:solidFill>
              </a:rPr>
              <a:t>куличи, а также готовят творожную пасху.  Творожная </a:t>
            </a:r>
            <a:r>
              <a:rPr lang="ru-RU" sz="2800" dirty="0">
                <a:solidFill>
                  <a:srgbClr val="C80891"/>
                </a:solidFill>
              </a:rPr>
              <a:t>пасха занимает особое место среди всех угощений пасхального стола. Она, как и кулич, имеет глубокую </a:t>
            </a:r>
            <a:r>
              <a:rPr lang="ru-RU" sz="2800" dirty="0" smtClean="0">
                <a:solidFill>
                  <a:srgbClr val="C80891"/>
                </a:solidFill>
              </a:rPr>
              <a:t>символику, являясь </a:t>
            </a:r>
            <a:r>
              <a:rPr lang="ru-RU" sz="2800" dirty="0">
                <a:solidFill>
                  <a:srgbClr val="C80891"/>
                </a:solidFill>
              </a:rPr>
              <a:t>олицетворением блаженной Вечности, сладости райской жизни, пасхального веселья.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59" y="2372647"/>
            <a:ext cx="4728226" cy="315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29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001">
        <p:blinds dir="vert"/>
      </p:transition>
    </mc:Choice>
    <mc:Fallback>
      <p:transition spd="slow" advTm="1200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0490" y="844243"/>
            <a:ext cx="80124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На Руси Воскресение Христово всегда встречали в храме. Пасхальная служба – самая торжественная в году. Богослужение начинается раньше полуночи. До 24 часов служится Полунощница, во время которой священник и диакон выходят к Плащанице, кадят ее, поднимают и уносят в алтарь. Примерно в полночь начинается Пасхальная заутреня (или утреня). Неотъемлемой частью Пасхальной службы является Крестный ход вокруг храма.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0" y="684710"/>
            <a:ext cx="3534420" cy="2350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35" y="3361799"/>
            <a:ext cx="4524150" cy="3013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68" y="3361799"/>
            <a:ext cx="4519627" cy="3013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406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6880">
        <p:checker/>
      </p:transition>
    </mc:Choice>
    <mc:Fallback>
      <p:transition spd="slow" advTm="1688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0000">
              <a:srgbClr val="FFC000"/>
            </a:gs>
            <a:gs pos="100000">
              <a:srgbClr val="00B0F0"/>
            </a:gs>
            <a:gs pos="78000">
              <a:srgbClr val="00B050"/>
            </a:gs>
            <a:gs pos="59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7019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После службы старые </a:t>
            </a:r>
            <a:r>
              <a:rPr lang="ru-RU" dirty="0"/>
              <a:t>и молодые, дети и взрослые, мужчины и женщины целуют трижды друг друга. Принято, чтобы младшие словами «Христос Воскресе!» приветствовали первыми, а старшие отвечали им: «Воистину Воскресе».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53" y="638374"/>
            <a:ext cx="2369820" cy="3729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26" y="2503150"/>
            <a:ext cx="2599744" cy="4143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30" y="3405628"/>
            <a:ext cx="4966540" cy="3017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282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267">
        <p15:prstTrans prst="peelOff"/>
      </p:transition>
    </mc:Choice>
    <mc:Fallback>
      <p:transition spd="slow" advTm="132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A307E9"/>
            </a:gs>
            <a:gs pos="29000">
              <a:schemeClr val="accent1">
                <a:lumMod val="60000"/>
                <a:lumOff val="40000"/>
              </a:schemeClr>
            </a:gs>
            <a:gs pos="56000">
              <a:srgbClr val="00B050">
                <a:alpha val="99000"/>
                <a:lumMod val="99000"/>
                <a:lumOff val="1000"/>
              </a:srgbClr>
            </a:gs>
            <a:gs pos="93000">
              <a:srgbClr val="0070C0"/>
            </a:gs>
            <a:gs pos="82000">
              <a:srgbClr val="FFFF00"/>
            </a:gs>
            <a:gs pos="71000">
              <a:schemeClr val="accent6">
                <a:lumMod val="60000"/>
                <a:lumOff val="40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19000">
              <a:srgbClr val="C808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6380" y="179611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В России, как и в других православных странах, после молчания колоколов во время Страстных дней на саму Пасху особенно торжественно звонит благовест. Всю Светлую седмицу – неделю после Пасхи – любой желающий может подняться на колокольню и позвонить в честь Христова Воскресения.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04" y="4068844"/>
            <a:ext cx="3201924" cy="230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5" y="582481"/>
            <a:ext cx="3324433" cy="46390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1" y="4068843"/>
            <a:ext cx="3524116" cy="2350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458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787">
        <p14:prism dir="u"/>
      </p:transition>
    </mc:Choice>
    <mc:Fallback>
      <p:transition spd="slow" advTm="127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00000">
              <a:srgbClr val="FFFF00"/>
            </a:gs>
            <a:gs pos="100000">
              <a:srgbClr val="00B050">
                <a:alpha val="99000"/>
                <a:lumMod val="99000"/>
                <a:lumOff val="1000"/>
              </a:srgbClr>
            </a:gs>
            <a:gs pos="100000">
              <a:srgbClr val="0070C0"/>
            </a:gs>
            <a:gs pos="61000">
              <a:srgbClr val="FFFF00"/>
            </a:gs>
            <a:gs pos="33000">
              <a:schemeClr val="accent6">
                <a:lumMod val="60000"/>
                <a:lumOff val="40000"/>
              </a:schemeClr>
            </a:gs>
            <a:gs pos="100000">
              <a:srgbClr val="FFFF00"/>
            </a:gs>
            <a:gs pos="100000">
              <a:srgbClr val="FFFF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114" y="30181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Bookman Old Style" panose="02050604050505020204" pitchFamily="18" charset="0"/>
              </a:rPr>
              <a:t>Первое воскресенье после Пасхи называется </a:t>
            </a:r>
            <a:r>
              <a:rPr lang="ru-RU" dirty="0" err="1">
                <a:latin typeface="Bookman Old Style" panose="02050604050505020204" pitchFamily="18" charset="0"/>
              </a:rPr>
              <a:t>Антипасхой</a:t>
            </a:r>
            <a:r>
              <a:rPr lang="ru-RU" dirty="0">
                <a:latin typeface="Bookman Old Style" panose="02050604050505020204" pitchFamily="18" charset="0"/>
              </a:rPr>
              <a:t>, а в народе – Красной горкой. На Руси она всегда была днем молодёжных гуляний, хороводов и сватовства.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41127" y="515772"/>
            <a:ext cx="40039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Bookman Old Style" panose="02050604050505020204" pitchFamily="18" charset="0"/>
              </a:rPr>
              <a:t>Любимым развлечением на Пасху было катание яиц, или «</a:t>
            </a:r>
            <a:r>
              <a:rPr lang="ru-RU" sz="1600" dirty="0" err="1">
                <a:latin typeface="Bookman Old Style" panose="02050604050505020204" pitchFamily="18" charset="0"/>
              </a:rPr>
              <a:t>каталочки</a:t>
            </a:r>
            <a:r>
              <a:rPr lang="ru-RU" sz="1600" dirty="0">
                <a:latin typeface="Bookman Old Style" panose="02050604050505020204" pitchFamily="18" charset="0"/>
              </a:rPr>
              <a:t>». Игры начинались в первый день Пасхи и продолжались иногда всю Светлую неделю. Одна игра могла длиться несколько часов. Часто использовали деревянные искусно раскрашенные яйца, порой готовили целые наборы таких яиц специально для </a:t>
            </a:r>
            <a:r>
              <a:rPr lang="ru-RU" sz="1600" dirty="0" smtClean="0">
                <a:latin typeface="Bookman Old Style" panose="02050604050505020204" pitchFamily="18" charset="0"/>
              </a:rPr>
              <a:t>игры. Правила </a:t>
            </a:r>
            <a:r>
              <a:rPr lang="ru-RU" sz="1600" dirty="0">
                <a:latin typeface="Bookman Old Style" panose="02050604050505020204" pitchFamily="18" charset="0"/>
              </a:rPr>
              <a:t>катания были следующими. Крашеное яйцо скатывали по наклонной деревянной дощечке или по земле — с некрутой горки. Внизу все участники забавы расставляли другие яйца полукругом, каждый по одному. Цель была — сбить яйцо с места. Если это получалось, участник брал сбитое яйцо себе и продолжал игру. Если промахивался, в игру вступал следующий участник, а неудачно скатившееся яйцо оставалось на кону.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81" y="4251811"/>
            <a:ext cx="3334090" cy="2495655"/>
          </a:xfrm>
          <a:prstGeom prst="roundRect">
            <a:avLst>
              <a:gd name="adj" fmla="val 1666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40" y="906526"/>
            <a:ext cx="3115102" cy="2078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43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379">
        <p14:glitter pattern="hexagon"/>
      </p:transition>
    </mc:Choice>
    <mc:Fallback>
      <p:transition spd="slow" advTm="303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389</TotalTime>
  <Words>1141</Words>
  <Application>Microsoft Office PowerPoint</Application>
  <PresentationFormat>Широкоэкранный</PresentationFormat>
  <Paragraphs>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Cambria</vt:lpstr>
      <vt:lpstr>Century Gothic</vt:lpstr>
      <vt:lpstr>Gabriola</vt:lpstr>
      <vt:lpstr>След самолета</vt:lpstr>
      <vt:lpstr>ПАСХА КРАСНАЯ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 КРАСНАЯ</dc:title>
  <dc:creator>Ирина П</dc:creator>
  <cp:lastModifiedBy>Ирина П</cp:lastModifiedBy>
  <cp:revision>33</cp:revision>
  <dcterms:created xsi:type="dcterms:W3CDTF">2019-04-28T22:51:38Z</dcterms:created>
  <dcterms:modified xsi:type="dcterms:W3CDTF">2019-04-29T14:50:07Z</dcterms:modified>
</cp:coreProperties>
</file>