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5"/>
  </p:handoutMasterIdLst>
  <p:sldIdLst>
    <p:sldId id="256" r:id="rId2"/>
    <p:sldId id="258" r:id="rId3"/>
    <p:sldId id="271" r:id="rId4"/>
    <p:sldId id="265" r:id="rId5"/>
    <p:sldId id="266" r:id="rId6"/>
    <p:sldId id="257" r:id="rId7"/>
    <p:sldId id="260" r:id="rId8"/>
    <p:sldId id="259" r:id="rId9"/>
    <p:sldId id="261" r:id="rId10"/>
    <p:sldId id="262" r:id="rId11"/>
    <p:sldId id="263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CAE4DD-E764-406F-AA71-A8204884CAD1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AD56EF-B383-404C-B5D9-898244C0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30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970D-5ED2-4B10-8FF6-15DB3F89181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F6B9-579C-4AE1-8F68-F9EDC45E9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7ED5-954E-459F-8289-AB637B7B8B45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8874-5BC3-47BA-A307-1F89EA9AC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6395-9166-4857-BA49-291975696AA8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1C76-C4C8-4F19-9738-93222473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EF7F-9216-4DA4-8858-C4972C116C60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FD6E-F90E-4DE1-A6E8-00E777FC5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A24E-5F6A-4BCF-8D57-2CA9C3E27575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E58D-2EF1-4A13-8A40-A75FF10F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1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9213-18A2-45C0-8D3D-CA82278E3655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3BD4-2DC3-4F3A-B3B2-A11C0C7D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5510-A5EE-41F5-843D-E8C5B99B0569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9BEA-484D-433F-87F3-C2DA17D00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0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3FBE-3437-416E-8ABC-F280F6D26C6D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4A60-4A3E-4CE3-A298-771035B2A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3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6B0D-9DC2-45E4-BBDA-4CB8920B8229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E8BF-84D9-4E63-8A0E-4720D8368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F4A3-31EF-4832-9804-6761D70D030E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5400-7A87-4DB5-9A2F-29913C00B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4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F809-4A26-4EEF-8925-89EA198DDC4A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3AD2-A45B-49B8-9C5E-11A500831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D9A0F-FEBA-4E41-ACE3-DCF0E2DDEBB8}" type="datetimeFigureOut">
              <a:rPr lang="ru-RU"/>
              <a:pPr>
                <a:defRPr/>
              </a:pPr>
              <a:t>05.01.2019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511A9-DFDB-4EBB-8E0D-6721145B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5" r:id="rId2"/>
    <p:sldLayoutId id="2147483864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5" r:id="rId9"/>
    <p:sldLayoutId id="2147483861" r:id="rId10"/>
    <p:sldLayoutId id="214748386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ktoria-latka.com/garmoniya-cveta-sozdaem-nastroenie-kartiny-kraskam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Муниципальное автономное общеобразовательное учреждение​ «Лицей №7 им. Героя Советского союза Б.К. Чернышева» г. Красноярска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750" y="16287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Экзаменационная работа по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 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изобразительному искусству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299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«Теплые и холодные цвета»</a:t>
            </a:r>
          </a:p>
        </p:txBody>
      </p:sp>
      <p:sp>
        <p:nvSpPr>
          <p:cNvPr id="5125" name="Rectangle 8"/>
          <p:cNvSpPr txBox="1">
            <a:spLocks noChangeArrowheads="1"/>
          </p:cNvSpPr>
          <p:nvPr/>
        </p:nvSpPr>
        <p:spPr bwMode="auto">
          <a:xfrm>
            <a:off x="1793875" y="4437063"/>
            <a:ext cx="55451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en-US" sz="2000">
                <a:solidFill>
                  <a:schemeClr val="tx2"/>
                </a:solidFill>
              </a:rPr>
              <a:t>Выполнил</a:t>
            </a:r>
            <a:r>
              <a:rPr lang="ru-RU" sz="2000">
                <a:solidFill>
                  <a:schemeClr val="tx2"/>
                </a:solidFill>
              </a:rPr>
              <a:t> </a:t>
            </a:r>
            <a:r>
              <a:rPr lang="en-US" sz="2000">
                <a:solidFill>
                  <a:schemeClr val="tx2"/>
                </a:solidFill>
              </a:rPr>
              <a:t>учени</a:t>
            </a:r>
            <a:r>
              <a:rPr lang="ru-RU" sz="2000">
                <a:solidFill>
                  <a:schemeClr val="tx2"/>
                </a:solidFill>
              </a:rPr>
              <a:t>к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ru-RU" sz="2000">
                <a:solidFill>
                  <a:schemeClr val="tx2"/>
                </a:solidFill>
              </a:rPr>
              <a:t>2 </a:t>
            </a:r>
            <a:r>
              <a:rPr lang="en-US" sz="2000">
                <a:solidFill>
                  <a:schemeClr val="tx2"/>
                </a:solidFill>
              </a:rPr>
              <a:t>класса​</a:t>
            </a:r>
            <a:r>
              <a:rPr lang="ru-RU" sz="200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>
                <a:solidFill>
                  <a:schemeClr val="tx2"/>
                </a:solidFill>
              </a:rPr>
              <a:t>Гец Савелий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87488" y="5570538"/>
            <a:ext cx="6192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г. Красноярск - 2018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064896" cy="130954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Картины в теплых цветах</a:t>
            </a:r>
            <a:endParaRPr lang="ru-RU" sz="4400" dirty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22250" y="5734050"/>
            <a:ext cx="8720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/>
              <a:t>Теплые цвета напоминают солнце, огонь, жару, осень.</a:t>
            </a:r>
          </a:p>
        </p:txBody>
      </p:sp>
      <p:pic>
        <p:nvPicPr>
          <p:cNvPr id="14340" name="Picture 3" descr="D:\Аттестация 2 класс\ИЗО\P90104-200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82713"/>
            <a:ext cx="597535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D:\Аттестация 2 класс\ИЗО\P90104-195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350963"/>
            <a:ext cx="27447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D:\Аттестация 2 класс\ИЗО\P90104-200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629025"/>
            <a:ext cx="2730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064896" cy="130954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Картины в теплых цветах</a:t>
            </a:r>
            <a:endParaRPr lang="ru-RU" sz="4400" dirty="0"/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34826" y="6065259"/>
            <a:ext cx="8720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dirty="0"/>
              <a:t>Теплые тона помогают передать энергию и радость.</a:t>
            </a:r>
          </a:p>
        </p:txBody>
      </p:sp>
      <p:pic>
        <p:nvPicPr>
          <p:cNvPr id="15364" name="Picture 4" descr="D:\Аттестация 2 класс\ИЗО\P90105-151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5" y="1085286"/>
            <a:ext cx="3652264" cy="48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Аттестация 2 класс\ИЗО\P90105-151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04623"/>
            <a:ext cx="3312368" cy="25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:\Аттестация 2 класс\ИЗО\P90105-151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9508"/>
            <a:ext cx="3323119" cy="22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4288" y="4895850"/>
            <a:ext cx="8720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dirty="0"/>
              <a:t>Природа богато украшена сочетаниями теплых и холодных цветов. Расположенные рядом теплые и холодные цвета помогают друг другу звучать ярче, как бы громче.</a:t>
            </a:r>
          </a:p>
        </p:txBody>
      </p:sp>
      <p:pic>
        <p:nvPicPr>
          <p:cNvPr id="1026" name="Picture 2" descr="D:\Аттестация 2 класс\ИЗО\P90105-21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261"/>
            <a:ext cx="6314410" cy="44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ттестация 2 класс\ИЗО\P90105-21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3" y="501820"/>
            <a:ext cx="1838131" cy="27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ттестация 2 класс\ИЗО\P90105-205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28" y="3447391"/>
            <a:ext cx="1834097" cy="13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1975"/>
            <a:ext cx="7982272" cy="1143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404813"/>
            <a:ext cx="7821612" cy="4320331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80000"/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При создании презентации были использованы материалы: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 сайта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hlinkClick r:id="rId2"/>
              </a:rPr>
              <a:t>http://www.viktoria-latka.com/garmoniya-cveta-sozdaem-nastroenie-kartiny-kraskami/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Е.И. 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Коротеева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Изобразительное искусство. Искусство и ты. 2 класс. Москва, изд-во «Просвещение», 2017г.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Все рисунки выполнены Савелием 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Гецем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все фото из домашнего архива.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80000"/>
              <a:buFont typeface="Georgia" pitchFamily="18" charset="0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sz="quarter" idx="13"/>
          </p:nvPr>
        </p:nvSpPr>
        <p:spPr>
          <a:xfrm>
            <a:off x="827088" y="620713"/>
            <a:ext cx="7273925" cy="2016125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ru-RU" smtClean="0"/>
              <a:t>В природе множество цветов и оттенков. Гораздо больше, чем может различить человеческий глаз. </a:t>
            </a:r>
          </a:p>
          <a:p>
            <a:pPr marL="44450" indent="0" algn="just" eaLnBrk="1" hangingPunct="1">
              <a:buFont typeface="Georgia" pitchFamily="18" charset="0"/>
              <a:buNone/>
            </a:pPr>
            <a:r>
              <a:rPr lang="ru-RU" smtClean="0"/>
              <a:t>Чтобы было проще ориентироваться в них, не запутаться в этом богатстве, люди придумали различные классификации цветов. 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6147" name="Picture 4" descr="D:\Аттестация 2 класс\ИЗО\IMG_9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57463"/>
            <a:ext cx="554513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9943" y="0"/>
            <a:ext cx="8990602" cy="78523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3800" dirty="0" smtClean="0"/>
              <a:t>Многообразие цвета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3398" y="116632"/>
            <a:ext cx="8990602" cy="78523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3800" dirty="0" smtClean="0"/>
              <a:t>Классификация цвета</a:t>
            </a:r>
            <a:endParaRPr lang="ru-RU" sz="3800" dirty="0"/>
          </a:p>
        </p:txBody>
      </p:sp>
      <p:sp>
        <p:nvSpPr>
          <p:cNvPr id="7171" name="Объект 2"/>
          <p:cNvSpPr>
            <a:spLocks noGrp="1"/>
          </p:cNvSpPr>
          <p:nvPr>
            <p:ph sz="quarter" idx="13"/>
          </p:nvPr>
        </p:nvSpPr>
        <p:spPr>
          <a:xfrm>
            <a:off x="153988" y="856667"/>
            <a:ext cx="8990012" cy="635000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dirty="0" smtClean="0"/>
              <a:t>Все цвета делятся на </a:t>
            </a:r>
            <a:r>
              <a:rPr lang="ru-RU" b="1" dirty="0" smtClean="0"/>
              <a:t>хроматические</a:t>
            </a:r>
            <a:r>
              <a:rPr lang="ru-RU" dirty="0" smtClean="0"/>
              <a:t> и </a:t>
            </a:r>
            <a:r>
              <a:rPr lang="ru-RU" b="1" dirty="0" smtClean="0"/>
              <a:t>ахроматические</a:t>
            </a:r>
            <a:r>
              <a:rPr lang="ru-RU" dirty="0" smtClean="0"/>
              <a:t>.</a:t>
            </a:r>
          </a:p>
        </p:txBody>
      </p:sp>
      <p:sp>
        <p:nvSpPr>
          <p:cNvPr id="7172" name="Объект 2"/>
          <p:cNvSpPr txBox="1">
            <a:spLocks/>
          </p:cNvSpPr>
          <p:nvPr/>
        </p:nvSpPr>
        <p:spPr bwMode="auto">
          <a:xfrm>
            <a:off x="4755299" y="3976688"/>
            <a:ext cx="41116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 b="1" u="sng" dirty="0">
                <a:solidFill>
                  <a:srgbClr val="404040"/>
                </a:solidFill>
              </a:rPr>
              <a:t>Ахроматические </a:t>
            </a:r>
            <a:r>
              <a:rPr lang="ru-RU" sz="2200" dirty="0">
                <a:solidFill>
                  <a:srgbClr val="404040"/>
                </a:solidFill>
              </a:rPr>
              <a:t>– не цветные, это белый, черный, все серые. В этой группе «цвета» отличаются только по светлоте, тону, они не имеют цвета как такового.</a:t>
            </a:r>
          </a:p>
        </p:txBody>
      </p:sp>
      <p:sp>
        <p:nvSpPr>
          <p:cNvPr id="7173" name="Объект 2"/>
          <p:cNvSpPr txBox="1">
            <a:spLocks/>
          </p:cNvSpPr>
          <p:nvPr/>
        </p:nvSpPr>
        <p:spPr bwMode="auto">
          <a:xfrm>
            <a:off x="546942" y="1238771"/>
            <a:ext cx="4226071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 b="1" u="sng" dirty="0">
                <a:solidFill>
                  <a:srgbClr val="404040"/>
                </a:solidFill>
              </a:rPr>
              <a:t>«Хрома, </a:t>
            </a:r>
            <a:r>
              <a:rPr lang="ru-RU" sz="2200" b="1" u="sng" dirty="0" err="1">
                <a:solidFill>
                  <a:srgbClr val="404040"/>
                </a:solidFill>
              </a:rPr>
              <a:t>хроматос</a:t>
            </a:r>
            <a:r>
              <a:rPr lang="ru-RU" sz="2200" b="1" u="sng" dirty="0">
                <a:solidFill>
                  <a:srgbClr val="404040"/>
                </a:solidFill>
              </a:rPr>
              <a:t>» </a:t>
            </a:r>
            <a:r>
              <a:rPr lang="ru-RU" sz="2200" dirty="0">
                <a:solidFill>
                  <a:srgbClr val="404040"/>
                </a:solidFill>
              </a:rPr>
              <a:t>- в переводе с греч. «цвет», сюда входят все остальные цвета спектра. Они различаются по светлоте (оттенки, насыщенность) и цветовому тону.</a:t>
            </a:r>
          </a:p>
        </p:txBody>
      </p:sp>
      <p:pic>
        <p:nvPicPr>
          <p:cNvPr id="7174" name="Picture 7" descr="D:\Аттестация 2 класс\ИЗО\P90105-130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13907"/>
            <a:ext cx="3644081" cy="26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Аттестация 2 класс\ИЗО\P90105-143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7" y="3717032"/>
            <a:ext cx="38671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ттестация 2 класс\ИЗО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81300"/>
            <a:ext cx="3351213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Аттестация 2 класс\ИЗО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3300"/>
            <a:ext cx="441642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/>
          <p:cNvSpPr>
            <a:spLocks noGrp="1"/>
          </p:cNvSpPr>
          <p:nvPr>
            <p:ph sz="quarter" idx="13"/>
          </p:nvPr>
        </p:nvSpPr>
        <p:spPr>
          <a:xfrm>
            <a:off x="5130800" y="1011238"/>
            <a:ext cx="4002088" cy="18415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000" smtClean="0"/>
              <a:t>Весь хроматический (цветовой) спектр делится на теплые и холодные цвета.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000" smtClean="0"/>
              <a:t> Это наглядно видно на цветовом круге.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8197" name="Объект 2"/>
          <p:cNvSpPr txBox="1">
            <a:spLocks/>
          </p:cNvSpPr>
          <p:nvPr/>
        </p:nvSpPr>
        <p:spPr bwMode="auto">
          <a:xfrm>
            <a:off x="153988" y="4292600"/>
            <a:ext cx="50657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>
                <a:solidFill>
                  <a:srgbClr val="404040"/>
                </a:solidFill>
              </a:rPr>
              <a:t>В цветовом круге выделяют </a:t>
            </a:r>
            <a:r>
              <a:rPr lang="ru-RU" sz="2000" b="1" u="sng">
                <a:solidFill>
                  <a:srgbClr val="404040"/>
                </a:solidFill>
              </a:rPr>
              <a:t>основные </a:t>
            </a:r>
            <a:r>
              <a:rPr lang="ru-RU" sz="2000">
                <a:solidFill>
                  <a:srgbClr val="404040"/>
                </a:solidFill>
              </a:rPr>
              <a:t>цвета – синий, красный, желтый, эти цвета невозможно получить при смешивании.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8198" name="Объект 2"/>
          <p:cNvSpPr txBox="1">
            <a:spLocks/>
          </p:cNvSpPr>
          <p:nvPr/>
        </p:nvSpPr>
        <p:spPr bwMode="auto">
          <a:xfrm>
            <a:off x="153988" y="5475288"/>
            <a:ext cx="86756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>
                <a:solidFill>
                  <a:srgbClr val="404040"/>
                </a:solidFill>
              </a:rPr>
              <a:t>И</a:t>
            </a:r>
            <a:r>
              <a:rPr lang="ru-RU" sz="2000" b="1">
                <a:solidFill>
                  <a:srgbClr val="404040"/>
                </a:solidFill>
              </a:rPr>
              <a:t> </a:t>
            </a:r>
            <a:r>
              <a:rPr lang="ru-RU" sz="2000" b="1" u="sng">
                <a:solidFill>
                  <a:srgbClr val="404040"/>
                </a:solidFill>
              </a:rPr>
              <a:t>дополнительные</a:t>
            </a:r>
            <a:r>
              <a:rPr lang="ru-RU" sz="2000">
                <a:solidFill>
                  <a:srgbClr val="404040"/>
                </a:solidFill>
              </a:rPr>
              <a:t>, которые получаются при смешивании двух основных цветов – оранжевый, желто-оранжевый, коричневый, зеленый, желто-зеленый, голубой, сине-фиолетовый, фиолетовый, красно-фиолетовый.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>
              <a:solidFill>
                <a:srgbClr val="40404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3398" y="116632"/>
            <a:ext cx="8990602" cy="78523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3800" dirty="0" smtClean="0"/>
              <a:t>Основные и дополнительные цвета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 txBox="1">
            <a:spLocks/>
          </p:cNvSpPr>
          <p:nvPr/>
        </p:nvSpPr>
        <p:spPr bwMode="auto">
          <a:xfrm>
            <a:off x="6943725" y="889000"/>
            <a:ext cx="208756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</a:rPr>
              <a:t>Теплые цвета называют солнечными. Главный солнечный цвет – </a:t>
            </a:r>
            <a:r>
              <a:rPr lang="ru-RU" sz="2200">
                <a:solidFill>
                  <a:srgbClr val="FFC000"/>
                </a:solidFill>
              </a:rPr>
              <a:t>желтый</a:t>
            </a:r>
            <a:r>
              <a:rPr lang="ru-RU" sz="2200">
                <a:solidFill>
                  <a:srgbClr val="404040"/>
                </a:solidFill>
              </a:rPr>
              <a:t>.     Это он превращает другие цвета в теплые.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06400" y="1001713"/>
            <a:ext cx="19335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dirty="0" smtClean="0"/>
              <a:t>Главные холодные цвета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синий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голубой</a:t>
            </a:r>
            <a:r>
              <a:rPr lang="ru-RU" dirty="0" smtClean="0"/>
              <a:t>. Они могут превратить все цвета в холодные, ледяные.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endParaRPr lang="ru-RU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549" y="0"/>
            <a:ext cx="8064896" cy="792088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Цветовой спектр</a:t>
            </a:r>
            <a:endParaRPr lang="ru-RU" sz="4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14313" y="4794250"/>
            <a:ext cx="88169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Холодные цвета </a:t>
            </a:r>
            <a:r>
              <a:rPr lang="ru-RU" sz="1900" dirty="0" smtClean="0"/>
              <a:t>– красно-фиолетовый, фиолетовый, сине-фиолетовый, синий, голубой, зеленый. 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</a:rPr>
              <a:t>Тёплые </a:t>
            </a:r>
            <a:r>
              <a:rPr lang="ru-RU" sz="1900" dirty="0" smtClean="0"/>
              <a:t>– желтый, оранжевый, желто-оранжевый, коричневый, красный, желто-зеленый. 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1900" dirty="0" smtClean="0"/>
              <a:t>Зеленый может относиться как к теплым, так и к холодным цветам, в зависимости от оттенка. </a:t>
            </a:r>
          </a:p>
        </p:txBody>
      </p:sp>
      <p:pic>
        <p:nvPicPr>
          <p:cNvPr id="9222" name="Picture 3" descr="D:\Аттестация 2 класс\ИЗО\P90104-213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987425"/>
            <a:ext cx="44561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13"/>
          </p:nvPr>
        </p:nvSpPr>
        <p:spPr>
          <a:xfrm>
            <a:off x="900113" y="6049963"/>
            <a:ext cx="3557587" cy="808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mtClean="0"/>
              <a:t>	Холодные цвета</a:t>
            </a:r>
          </a:p>
        </p:txBody>
      </p:sp>
      <p:pic>
        <p:nvPicPr>
          <p:cNvPr id="10243" name="Picture 4" descr="D:\Аттестация 2 класс\ИЗО\P90103-215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65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Объект 2"/>
          <p:cNvSpPr txBox="1">
            <a:spLocks/>
          </p:cNvSpPr>
          <p:nvPr/>
        </p:nvSpPr>
        <p:spPr bwMode="auto">
          <a:xfrm>
            <a:off x="4427538" y="6022975"/>
            <a:ext cx="35591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</a:rPr>
              <a:t>	Теплые цвета</a:t>
            </a:r>
          </a:p>
        </p:txBody>
      </p:sp>
      <p:sp>
        <p:nvSpPr>
          <p:cNvPr id="10245" name="Объект 2"/>
          <p:cNvSpPr txBox="1">
            <a:spLocks/>
          </p:cNvSpPr>
          <p:nvPr/>
        </p:nvSpPr>
        <p:spPr bwMode="auto">
          <a:xfrm>
            <a:off x="684213" y="260350"/>
            <a:ext cx="799147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>
                <a:solidFill>
                  <a:srgbClr val="404040"/>
                </a:solidFill>
              </a:rPr>
              <a:t>Одна и та же картина, нарисованная в теплых и холодных тонах, смотрится по-разному. Для примера я нарисовал два одинаковых букета. Очень разные вышли.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ттестация 2 класс\ИЗ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484313"/>
            <a:ext cx="17018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:\Аттестация 2 класс\ИЗО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628967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Аттестация 2 класс\ИЗО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005263"/>
            <a:ext cx="1727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954088" y="960438"/>
            <a:ext cx="7543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/>
              <a:t>У тёплых и холодных цветов разное настроение.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6549" y="0"/>
            <a:ext cx="8064896" cy="792088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Разное настроение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9934"/>
            <a:ext cx="8064896" cy="130954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Картины в холодных цветах</a:t>
            </a:r>
            <a:endParaRPr lang="ru-RU" sz="4400" dirty="0"/>
          </a:p>
        </p:txBody>
      </p:sp>
      <p:pic>
        <p:nvPicPr>
          <p:cNvPr id="12291" name="Picture 3" descr="D:\Аттестация 2 класс\ИЗО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63642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Аттестация 2 класс\ИЗО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196975"/>
            <a:ext cx="20161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:\Аттестация 2 класс\ИЗО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054475"/>
            <a:ext cx="21415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222250" y="5734050"/>
            <a:ext cx="8720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/>
              <a:t>Холодные цвета – цвета зимы, луны, сумерек, мороза.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ттестация 2 класс\ИЗ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75"/>
            <a:ext cx="34671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30954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Картины в холодных цветах</a:t>
            </a:r>
            <a:endParaRPr lang="ru-RU" sz="4400" dirty="0"/>
          </a:p>
        </p:txBody>
      </p:sp>
      <p:pic>
        <p:nvPicPr>
          <p:cNvPr id="13316" name="Picture 3" descr="D:\Аттестация 2 класс\ИЗО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546475"/>
            <a:ext cx="294481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D:\Аттестация 2 класс\ИЗО\P90104-163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0622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222250" y="5876925"/>
            <a:ext cx="8720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/>
              <a:t>Холодные тона расслабляют и успокаивают, передают умиротворение и безмятежность.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501</TotalTime>
  <Words>489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Картины в холодных цветах</vt:lpstr>
      <vt:lpstr>Картины в холодных цветах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52</cp:revision>
  <dcterms:created xsi:type="dcterms:W3CDTF">2018-12-01T08:29:52Z</dcterms:created>
  <dcterms:modified xsi:type="dcterms:W3CDTF">2019-01-05T13:20:05Z</dcterms:modified>
</cp:coreProperties>
</file>