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89" r:id="rId1"/>
    <p:sldMasterId id="2147484045" r:id="rId2"/>
    <p:sldMasterId id="2147484064" r:id="rId3"/>
    <p:sldMasterId id="2147484082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7" r:id="rId19"/>
    <p:sldId id="271" r:id="rId20"/>
    <p:sldId id="273" r:id="rId21"/>
    <p:sldId id="274" r:id="rId22"/>
    <p:sldId id="275" r:id="rId23"/>
    <p:sldId id="272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780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44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03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47743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6653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31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35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5001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94874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7AFFB9B-9FB8-469E-96F9-4D32314110B6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93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4052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9783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00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4617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8434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63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10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2109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515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095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53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52345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22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79032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88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53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91712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2998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17022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291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0583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967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2454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45568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58841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09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184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50247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119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630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794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53406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67050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9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48219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075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44780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813606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7AFFB9B-9FB8-469E-96F9-4D32314110B6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276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4547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7F47CF-67C9-420C-80A5-E2069FF0C2DF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032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15743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599649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845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5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263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28204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876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174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D4B9363-8B87-41B7-9F8E-64519CBB8F34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84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1958217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394596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439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268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33054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1150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498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407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7841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9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3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  <p:sldLayoutId id="214748400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069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  <p:sldLayoutId id="2147484061" r:id="rId16"/>
    <p:sldLayoutId id="2147484062" r:id="rId17"/>
    <p:sldLayoutId id="2147484063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8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85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  <p:sldLayoutId id="2147484096" r:id="rId14"/>
    <p:sldLayoutId id="2147484097" r:id="rId15"/>
    <p:sldLayoutId id="2147484098" r:id="rId16"/>
    <p:sldLayoutId id="2147484099" r:id="rId17"/>
    <p:sldLayoutId id="2147484100" r:id="rId18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08962-DA0C-4F69-81BD-85499C9BC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1357333" y="613640"/>
            <a:ext cx="7029400" cy="2766528"/>
          </a:xfrm>
        </p:spPr>
        <p:txBody>
          <a:bodyPr>
            <a:normAutofit fontScale="90000"/>
          </a:bodyPr>
          <a:lstStyle/>
          <a:p>
            <a:r>
              <a:rPr lang="ru-RU" dirty="0"/>
              <a:t>Архитектурно-ландшафтное пространство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63C2F4-D8C3-421D-AB26-DD9229D9C3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13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AC7487-DD5A-43FA-9B45-DCE79E6785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0"/>
            <a:ext cx="10394707" cy="5374585"/>
          </a:xfrm>
        </p:spPr>
        <p:txBody>
          <a:bodyPr>
            <a:normAutofit fontScale="92500"/>
          </a:bodyPr>
          <a:lstStyle/>
          <a:p>
            <a:r>
              <a:rPr lang="ru-RU" dirty="0"/>
              <a:t>Для систематизации архитектурно-ландшафтных задач, определения их иерархии, соподчиненности, затем определения принципов и методов решения данных задач, важно сформулировать обоснованную с научной точки зрения типологию объектов. Типология - это не просто классификация объектов и элементов, а также метод научного познания и изучения закономерностей развития объектов, появления новых типов . </a:t>
            </a:r>
            <a:br>
              <a:rPr lang="ru-RU" dirty="0"/>
            </a:br>
            <a:r>
              <a:rPr lang="ru-RU" dirty="0"/>
              <a:t>При выделении отдельных элементов пространственной архитектурно-ландшафтной организованной среды, можно говорить об архитектуре зданий, сооружений, городов, сел, зон отдыха и иных объектов. При этом любой объект архитектуры рассматривается не изолированно от природных предпосылок формирования и функционирования .</a:t>
            </a:r>
            <a:br>
              <a:rPr lang="ru-RU" dirty="0"/>
            </a:br>
            <a:r>
              <a:rPr lang="ru-RU" dirty="0"/>
              <a:t> Новым представлением в ландшафтной типологии стало представление о ландшафтной среде. Она считается целостным объектом архитектуры, системой антропогенных и мало преобразованных природных ландшафтов. Таким образом, при типологии исходят из концепции целостности системы открытых пространств, выступающих объектами ландшафтной архитектуры, а также ландшафтного проектирования.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25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842901A-7867-44F6-BF2C-F423EAB308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66675"/>
            <a:ext cx="10394950" cy="530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Исходя из системно-экологических позиций, все элементы окружения должны          </a:t>
            </a:r>
            <a:br>
              <a:rPr lang="ru-RU" dirty="0"/>
            </a:br>
            <a:r>
              <a:rPr lang="ru-RU" dirty="0"/>
              <a:t>находиться в поле зрения архитектора, даже не являющиеся объектами ландшафтной архитектуры. Следует учитывать, что они могут стать таковыми и, следовательно, должны учитываться во взаимодействии всей системы. </a:t>
            </a:r>
            <a:br>
              <a:rPr lang="ru-RU" dirty="0"/>
            </a:br>
            <a:r>
              <a:rPr lang="ru-RU" dirty="0"/>
              <a:t>Объекты архитектурно-ландшафтные имеют два уровня классификации:</a:t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группа объектов архитектуры и градостроительства, в которой ландшафтные вопросы </a:t>
            </a:r>
            <a:br>
              <a:rPr lang="ru-RU" dirty="0"/>
            </a:br>
            <a:r>
              <a:rPr lang="ru-RU" dirty="0"/>
              <a:t>рассматриваются параллельно экономическим, социальным, планировочным и многим другим, здесь ландшафтный архитектор выступает соавтором;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группа объектов, где ландшафтные аспекты являются основными, а ландшафтный архитектор выступает ведущим специалистом, определяющим программу и методы решения данного объекта.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673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335E4-26A1-45A8-BACD-3FEA50C81B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Необычная архитектура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571E70-3325-40E7-B18C-74F1F382FA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06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42D5BA20-5368-4E7F-A460-8D17674FED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76838"/>
            <a:ext cx="10394707" cy="5097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                           Что же такое Необычная</a:t>
            </a:r>
            <a:r>
              <a:rPr lang="ru-RU" sz="2800" dirty="0"/>
              <a:t> </a:t>
            </a:r>
            <a:r>
              <a:rPr lang="ru-RU" sz="2800" b="1" dirty="0"/>
              <a:t>архитектура</a:t>
            </a:r>
            <a:r>
              <a:rPr lang="ru-RU" sz="2800" dirty="0"/>
              <a:t> домов? 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 </a:t>
            </a:r>
            <a:r>
              <a:rPr lang="ru-RU" sz="2800" b="1" dirty="0"/>
              <a:t>это</a:t>
            </a:r>
            <a:r>
              <a:rPr lang="ru-RU" sz="2800" dirty="0"/>
              <a:t>, уход от общепринятых стандартов или творческое самовыражение их проектировщиков, стремящихся выделить свои творения из серой массы обыденной застройки.</a:t>
            </a:r>
          </a:p>
        </p:txBody>
      </p:sp>
    </p:spTree>
    <p:extLst>
      <p:ext uri="{BB962C8B-B14F-4D97-AF65-F5344CB8AC3E}">
        <p14:creationId xmlns:p14="http://schemas.microsoft.com/office/powerpoint/2010/main" val="2679642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09E7B-A0C8-4507-B673-360FB92E9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968" y="52233"/>
            <a:ext cx="10396882" cy="1158140"/>
          </a:xfrm>
        </p:spPr>
        <p:txBody>
          <a:bodyPr>
            <a:normAutofit/>
          </a:bodyPr>
          <a:lstStyle/>
          <a:p>
            <a:r>
              <a:rPr lang="ru-RU" dirty="0"/>
              <a:t>Примеры необычной архитектуры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6E695B4-B161-4EA0-A1B2-5713A8E9CFC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300294"/>
            <a:ext cx="6072420" cy="434733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5972D2F0-BB56-4CD0-AA62-EDC974180B0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072419" y="1300294"/>
            <a:ext cx="5638611" cy="4347333"/>
          </a:xfrm>
        </p:spPr>
      </p:pic>
    </p:spTree>
    <p:extLst>
      <p:ext uri="{BB962C8B-B14F-4D97-AF65-F5344CB8AC3E}">
        <p14:creationId xmlns:p14="http://schemas.microsoft.com/office/powerpoint/2010/main" val="3362570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3B3DFC-422D-4E32-A243-425D43C38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19" y="167780"/>
            <a:ext cx="11570514" cy="6367244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 </a:t>
            </a:r>
            <a:r>
              <a:rPr lang="ru-RU" sz="6000" dirty="0">
                <a:solidFill>
                  <a:srgbClr val="0070C0"/>
                </a:solidFill>
              </a:rPr>
              <a:t>А сейчас мы рассмотрим  примеры таких   сооружений </a:t>
            </a:r>
          </a:p>
        </p:txBody>
      </p:sp>
    </p:spTree>
    <p:extLst>
      <p:ext uri="{BB962C8B-B14F-4D97-AF65-F5344CB8AC3E}">
        <p14:creationId xmlns:p14="http://schemas.microsoft.com/office/powerpoint/2010/main" val="826530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3807B-E58A-49B5-B27B-3C6E09531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815" y="221230"/>
            <a:ext cx="3856037" cy="724405"/>
          </a:xfrm>
        </p:spPr>
        <p:txBody>
          <a:bodyPr/>
          <a:lstStyle/>
          <a:p>
            <a:r>
              <a:rPr lang="ru-RU" dirty="0"/>
              <a:t>Танцующий дом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55E701-43C2-4248-8E5F-26DBE4A21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0463"/>
            <a:ext cx="6096000" cy="558270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DFA0ED6-DA33-43B5-9662-9CA16EAC3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921" y="67112"/>
            <a:ext cx="5891209" cy="5680425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 Танцующий дом чрезвычайно необычное строение, которое расположено в центре Праги на набережной Влтавы . Очень интересна история самого возникновения здания. Дом, стоявший ранее на месте «Танцующего дома», был разрушен в самом начале 1945 года, американской авиацией. В течении пятидесяти лет место пустовало, но в дело вмешался президент Чехии Вацлав </a:t>
            </a:r>
            <a:r>
              <a:rPr lang="ru-RU" dirty="0" err="1"/>
              <a:t>Гавел</a:t>
            </a:r>
            <a:r>
              <a:rPr lang="ru-RU" dirty="0"/>
              <a:t> . А сделал он это, потому что соседний дом, построил дед чешского президента и до процесса национализации он был собственностью семейства </a:t>
            </a:r>
            <a:r>
              <a:rPr lang="ru-RU" dirty="0" err="1"/>
              <a:t>Гавелов</a:t>
            </a:r>
            <a:r>
              <a:rPr lang="ru-RU" dirty="0"/>
              <a:t> . Существует мнение, что именно данное обстоятельство стало причиной начала строительства. Чешский президент принял решение построить на месте старого пустыря другой дом. Спроектировал его чешский архитектор </a:t>
            </a:r>
            <a:r>
              <a:rPr lang="ru-RU" dirty="0" err="1"/>
              <a:t>Владо</a:t>
            </a:r>
            <a:r>
              <a:rPr lang="ru-RU" dirty="0"/>
              <a:t> </a:t>
            </a:r>
            <a:r>
              <a:rPr lang="ru-RU" dirty="0" err="1"/>
              <a:t>Милунич</a:t>
            </a:r>
            <a:r>
              <a:rPr lang="ru-RU" dirty="0"/>
              <a:t> . Страховая компания, которая выкупила земельный участок, выставила требование, чтобы в реализации проекта принимал участие любой западный известный архитектор. Выбрали знаменитого канадско-американского архитектора приверженца </a:t>
            </a:r>
            <a:r>
              <a:rPr lang="ru-RU" dirty="0" err="1"/>
              <a:t>деконструктивизма</a:t>
            </a:r>
            <a:r>
              <a:rPr lang="ru-RU" dirty="0"/>
              <a:t> Фрэнка Гэри , лауреата премии </a:t>
            </a:r>
            <a:r>
              <a:rPr lang="ru-RU" dirty="0" err="1"/>
              <a:t>Притцкера</a:t>
            </a:r>
            <a:r>
              <a:rPr lang="ru-RU" dirty="0"/>
              <a:t> .  </a:t>
            </a:r>
            <a:br>
              <a:rPr lang="ru-RU" dirty="0"/>
            </a:b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78377CA-CBEA-4A1F-818D-4D27331037FF}"/>
              </a:ext>
            </a:extLst>
          </p:cNvPr>
          <p:cNvSpPr/>
          <p:nvPr/>
        </p:nvSpPr>
        <p:spPr>
          <a:xfrm>
            <a:off x="6096000" y="529702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 сегодняшний день в здании располагается деловой центр. На крыше функционирует французский ресторан, из которого открывается удивительный вид на Прагу. </a:t>
            </a:r>
          </a:p>
        </p:txBody>
      </p:sp>
    </p:spTree>
    <p:extLst>
      <p:ext uri="{BB962C8B-B14F-4D97-AF65-F5344CB8AC3E}">
        <p14:creationId xmlns:p14="http://schemas.microsoft.com/office/powerpoint/2010/main" val="2204154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A60C1-0B8D-450B-9E19-5D71A37B1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97" y="302166"/>
            <a:ext cx="3856037" cy="630410"/>
          </a:xfrm>
        </p:spPr>
        <p:txBody>
          <a:bodyPr/>
          <a:lstStyle/>
          <a:p>
            <a:r>
              <a:rPr lang="ru-RU" dirty="0"/>
              <a:t>Лесная спираль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FE8D463-672D-4F30-870D-FA7344FEB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2334" y="721453"/>
            <a:ext cx="7569666" cy="613654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8A5A983-2E09-454B-B35B-41ACB0247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4641" y="1098958"/>
            <a:ext cx="3856037" cy="482646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Необычный дом с еще более необычным названием «Лесная Спираль» был построен в Германии в Дармштадте, в период с 1998 года по 2000 год. Это творение принадлежит известному австрийскому архитектору и художнику, известного своей революционной и красочной архитектурой - </a:t>
            </a:r>
            <a:r>
              <a:rPr lang="ru-RU" dirty="0" err="1"/>
              <a:t>Фриденсрайху</a:t>
            </a:r>
            <a:r>
              <a:rPr lang="ru-RU" dirty="0"/>
              <a:t> </a:t>
            </a:r>
            <a:r>
              <a:rPr lang="ru-RU" dirty="0" err="1"/>
              <a:t>Хундертвассеру</a:t>
            </a:r>
            <a:r>
              <a:rPr lang="ru-RU" dirty="0"/>
              <a:t>. Проекты этого архитектора очень часто заимствовали свои необычные формы у природы, например, купол-луковица. В этом здании расположено 105 квартир, как будто «обертывающиеся» вокруг территории двора. Здесь же расположен комфортабельный ресторан.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671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00708-A4D7-4B83-BC96-4E88466EC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58723"/>
            <a:ext cx="3856037" cy="848524"/>
          </a:xfrm>
        </p:spPr>
        <p:txBody>
          <a:bodyPr>
            <a:normAutofit fontScale="90000"/>
          </a:bodyPr>
          <a:lstStyle/>
          <a:p>
            <a:r>
              <a:rPr lang="ru-RU" dirty="0"/>
              <a:t>Дом корзина в США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C602DF3-47FC-499A-B948-1A4B0DF4F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3795" y="1203095"/>
            <a:ext cx="6708205" cy="445180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55CE3C69-CA00-485F-94BA-D830DA449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907247"/>
            <a:ext cx="3856037" cy="4883953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/>
              <a:t>Это, пожалуй, самое странное административное здание в мире. Компания по производству корзин и плетеных изделий </a:t>
            </a:r>
            <a:r>
              <a:rPr lang="ru-RU" sz="1800" dirty="0" err="1"/>
              <a:t>Longaberger</a:t>
            </a:r>
            <a:r>
              <a:rPr lang="ru-RU" sz="1800" dirty="0"/>
              <a:t> построила свою штаб-квартиру в точной копии с реальным выпускаемым им изделием - плетеной корзины. Строительство этого необычного дома заняло площадь 180 тыс. </a:t>
            </a:r>
            <a:r>
              <a:rPr lang="ru-RU" sz="1800" dirty="0" err="1"/>
              <a:t>кв.м</a:t>
            </a:r>
            <a:r>
              <a:rPr lang="ru-RU" sz="1800" dirty="0"/>
              <a:t>., 2 года строительства и стоило 30 млн. долларов.</a:t>
            </a:r>
            <a:br>
              <a:rPr lang="ru-RU" sz="1800" dirty="0"/>
            </a:br>
            <a:r>
              <a:rPr lang="ru-RU" dirty="0"/>
              <a:t> Эксперты долго отговаривали Дэйва </a:t>
            </a:r>
            <a:r>
              <a:rPr lang="ru-RU" dirty="0" err="1"/>
              <a:t>Лонгбергера</a:t>
            </a:r>
            <a:r>
              <a:rPr lang="ru-RU" dirty="0"/>
              <a:t> - владельца компании изменить макет здания, но безрезультатно. И он сделал вероятно правильный выбор. Благодаря данной идее компания стала известна во всем мире.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17941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ABC73-B923-4517-ADCD-7FCE5A97E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80" y="84053"/>
            <a:ext cx="3856037" cy="982747"/>
          </a:xfrm>
        </p:spPr>
        <p:txBody>
          <a:bodyPr/>
          <a:lstStyle/>
          <a:p>
            <a:r>
              <a:rPr lang="ru-RU" b="1" dirty="0"/>
              <a:t>Дом-кактус в Голландии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FAAC46-C403-43D1-85DA-147AC6886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980" y="1066800"/>
            <a:ext cx="4977259" cy="57912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Сейчас в большой моде использовать при проектировании и строительстве зданий «зелёные» технологии. В этом заключается стремление максимально приблизить человека, проживающего в городе, к природе.</a:t>
            </a:r>
          </a:p>
          <a:p>
            <a:r>
              <a:rPr lang="ru-RU" dirty="0"/>
              <a:t>В Роттердаме строится роскошный 19-этажый необычный дом-кактус, который состоит из пластин-лепестков, расположенных друг на друге. Каждый закруглённый лепесток заканчивается озеленёнными балконом или лоджией. «Лепестки» чередуются нерегулярно, такое их расположение делает проникновение естественного света в дом максимальным. Дом выкрашен в белый цвет, чтобы меньше нагреваться в жаркую погоду. В «жилище-кактусе» располагается 98 квартир повышенной комфортности.</a:t>
            </a:r>
          </a:p>
          <a:p>
            <a:r>
              <a:rPr lang="ru-RU" dirty="0"/>
              <a:t>Необычный проект дома-кактуса был создан для максимизации внешнего пространства каждой квартиры и внутренней освещенности. Выступающие части - это большие террасы для садоводства, на которых солнце может освещать растения с разных углов...</a:t>
            </a:r>
          </a:p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A2327859-0D31-4234-A85C-6A946A58B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9464" y="84053"/>
            <a:ext cx="5992536" cy="6773947"/>
          </a:xfrm>
        </p:spPr>
      </p:pic>
    </p:spTree>
    <p:extLst>
      <p:ext uri="{BB962C8B-B14F-4D97-AF65-F5344CB8AC3E}">
        <p14:creationId xmlns:p14="http://schemas.microsoft.com/office/powerpoint/2010/main" val="2242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37473-59E4-42DD-83BD-741B1F97C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Понятие ландшафтной архитектуры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E688E6-B564-49AF-832F-7E96F20D3A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Ландшафтная архитектура - архитектура открытых пространств, в формировании которых главная роль отводится природным элементам, а также элементам внешнего благоустройства. </a:t>
            </a:r>
          </a:p>
        </p:txBody>
      </p:sp>
    </p:spTree>
    <p:extLst>
      <p:ext uri="{BB962C8B-B14F-4D97-AF65-F5344CB8AC3E}">
        <p14:creationId xmlns:p14="http://schemas.microsoft.com/office/powerpoint/2010/main" val="3746804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88F1C-2C76-4639-9C58-77C5A4E6A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33463"/>
            <a:ext cx="9906000" cy="842963"/>
          </a:xfrm>
        </p:spPr>
        <p:txBody>
          <a:bodyPr/>
          <a:lstStyle/>
          <a:p>
            <a:r>
              <a:rPr lang="ru-RU" dirty="0"/>
              <a:t>Другие необычные сооружения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CFDEA8-E7DA-459B-8B89-430F2CDED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1" y="1176426"/>
            <a:ext cx="9906000" cy="4622712"/>
          </a:xfrm>
        </p:spPr>
        <p:txBody>
          <a:bodyPr>
            <a:normAutofit/>
          </a:bodyPr>
          <a:lstStyle/>
          <a:p>
            <a:r>
              <a:rPr lang="ru-RU" dirty="0"/>
              <a:t>замок в Украине. Это строение практически не имеет опоры. Летающий замок практически висит в воздухе. Этот стоящий на единственной опоре загадочный левитирующий фермерский дом как будто из фантастического фильма. Предположительно это старый бункер для хранения излишков минеральных удобрений . </a:t>
            </a:r>
            <a:br>
              <a:rPr lang="ru-RU" dirty="0"/>
            </a:br>
            <a:r>
              <a:rPr lang="ru-RU" dirty="0"/>
              <a:t>Перевернутый дом. Необычное произведение архитектора и художника Даниеля </a:t>
            </a:r>
            <a:r>
              <a:rPr lang="ru-RU" dirty="0" err="1"/>
              <a:t>Чапьевски</a:t>
            </a:r>
            <a:r>
              <a:rPr lang="ru-RU" dirty="0"/>
              <a:t> построено в Польше в поселке </a:t>
            </a:r>
            <a:r>
              <a:rPr lang="ru-RU" dirty="0" err="1"/>
              <a:t>Шимбарк</a:t>
            </a:r>
            <a:r>
              <a:rPr lang="ru-RU" dirty="0"/>
              <a:t> . Основная особенность конструкции состоит в том, что она имитирует полностью перевернутый дом, включая траву и землю вокруг. При этом дом очень устойчив и приспособлен для реальной жизни. Строили перевернутый дом 114 дней. Сегодня дом является одним из популярнейших аттракционов Польши .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316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457A2-3CE1-4C61-84DF-9E98E002E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6817" y="1742085"/>
            <a:ext cx="8791575" cy="2387600"/>
          </a:xfrm>
        </p:spPr>
        <p:txBody>
          <a:bodyPr>
            <a:normAutofit fontScale="90000"/>
          </a:bodyPr>
          <a:lstStyle/>
          <a:p>
            <a:r>
              <a:rPr lang="ru-RU" sz="8000" dirty="0">
                <a:solidFill>
                  <a:srgbClr val="FFC000"/>
                </a:solidFill>
              </a:rPr>
              <a:t>Спасибо за внимание !!!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95EAD0-3D29-4C70-B3A0-F9088DB40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3928" y="5115915"/>
            <a:ext cx="6470622" cy="101643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Работу выполнил: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ученик 7 класса Вертяков Адам</a:t>
            </a:r>
          </a:p>
        </p:txBody>
      </p:sp>
    </p:spTree>
    <p:extLst>
      <p:ext uri="{BB962C8B-B14F-4D97-AF65-F5344CB8AC3E}">
        <p14:creationId xmlns:p14="http://schemas.microsoft.com/office/powerpoint/2010/main" val="113684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69EE4-2344-409E-8D5E-4F42B597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Примеры Архитектурно-ландшафтного пространства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793A65F4-3A55-4CD1-AB89-9B550B2729B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" y="1871969"/>
            <a:ext cx="5754849" cy="3747083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EF5C9718-499B-4BF7-AF9E-9B67F9E7D6A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251575" y="2381250"/>
            <a:ext cx="4572000" cy="2676525"/>
          </a:xfrm>
        </p:spPr>
      </p:pic>
    </p:spTree>
    <p:extLst>
      <p:ext uri="{BB962C8B-B14F-4D97-AF65-F5344CB8AC3E}">
        <p14:creationId xmlns:p14="http://schemas.microsoft.com/office/powerpoint/2010/main" val="76256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E3A8A28-D57C-40D2-88D2-B48A93F1C3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9297" y="234596"/>
            <a:ext cx="10394707" cy="5369250"/>
          </a:xfrm>
        </p:spPr>
        <p:txBody>
          <a:bodyPr>
            <a:normAutofit/>
          </a:bodyPr>
          <a:lstStyle/>
          <a:p>
            <a:r>
              <a:rPr lang="ru-RU" dirty="0"/>
              <a:t>Специфическими материалами ландшафтной архитектуры являются рельеф, различные зеленые насаждения, вода и малые архитектурные формы. Фактически не создавая зданий, ландшафтный архитектор оперирует зданиями как составляющими частями своих пространственных объектов, создает предпосылки их композиционного и функционального решения. Ландшафтная архитектура является развивающейся областью современной архитектуры, категорией, означающей деятельность по пространственной организации среды обитания человека . Развитие отрасли ландшафтной архитектуры как архитектуры открытых пространств, расширение спектра ее задач и объектов привели к формированию в ней абсолютно самостоятельных направлений: ландшафтная архитектура; ландшафтное планирование; ландшафтный дизайн.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144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1643680-3FA3-4689-9060-CAA0A1ACB2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75502"/>
            <a:ext cx="10394707" cy="5299084"/>
          </a:xfrm>
        </p:spPr>
        <p:txBody>
          <a:bodyPr>
            <a:normAutofit/>
          </a:bodyPr>
          <a:lstStyle/>
          <a:p>
            <a:r>
              <a:rPr lang="ru-RU" dirty="0"/>
              <a:t>Ландшафтная архитектура помимо традиционных объектов включает в себя также:</a:t>
            </a:r>
            <a:br>
              <a:rPr lang="ru-RU" dirty="0"/>
            </a:br>
            <a:r>
              <a:rPr lang="ru-RU" dirty="0"/>
              <a:t>формирование среды в масштабе регионов и стран, то есть ландшафтное планирование;</a:t>
            </a:r>
            <a:br>
              <a:rPr lang="ru-RU" dirty="0"/>
            </a:br>
            <a:r>
              <a:rPr lang="ru-RU" dirty="0"/>
              <a:t>организацию окружения человека, синтез природных элементов, художественных форм и деталей благоустройства, то есть ландшафтный дизайн.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Ландшафтная архитектура стала логическим продолжением садово-паркового искусства. Но в отличие от последнего охватывает более широкую область, которая связана с организацией любых открытых пространств и преобразованием природы человеком. На сегодняшний день ландшафтная архитектура включает в себя садово-парковое искусство, предшествовавшее ей исторически.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265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75892F3-0E1A-4444-9EB7-B5DA89B0EF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25836"/>
            <a:ext cx="10394707" cy="5248750"/>
          </a:xfrm>
        </p:spPr>
        <p:txBody>
          <a:bodyPr>
            <a:normAutofit/>
          </a:bodyPr>
          <a:lstStyle/>
          <a:p>
            <a:r>
              <a:rPr lang="ru-RU" dirty="0"/>
              <a:t>Основные понятия ландшафтной современной архитектуры опираются на понятия фундаментальных наук о Земле, в том числе отрасли географии – ландшафтоведения . Архитектурный ландшафт представляет собой ландшафт, который сформировался под влиянием целенаправленной архитектурной и градостроительной деятельности. Архитектурный ландшафт представлен зданиями, сооружениями, природными компонентами. Всегда в нем ярко проявляются региональные природные особенности. Облик современных поселений предопределен их расположением в равнинной или гористой местности, наличием водоемов, лесов, климатическими особенностями. Городские, сельские, мемориальные, рекреационные и иные ландшафты формируют архитектурно-ландшафтную среду.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39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3631A-15BC-4C84-A263-9E76A1B3D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837765"/>
          </a:xfrm>
        </p:spPr>
        <p:txBody>
          <a:bodyPr>
            <a:normAutofit/>
          </a:bodyPr>
          <a:lstStyle/>
          <a:p>
            <a:r>
              <a:rPr lang="ru-RU" dirty="0"/>
              <a:t>Задачи, методы, объекты ландшафтной архитектуры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71624E-ECAB-4BED-87AF-CC1E3A319A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Методологической и теоретической основой развития понятий и представлений о задачах, методах, объектах современного архитектурно-ландшафтного творчества является система в подходе, принципы целостности архитектурно-ландшафтной среды как объекта архитектуры . Цели ландшафтной архитектуры можно сформулировать следующим образом:</a:t>
            </a:r>
            <a:br>
              <a:rPr lang="ru-RU" dirty="0"/>
            </a:br>
            <a:r>
              <a:rPr lang="ru-RU" dirty="0"/>
              <a:t> функционально-пространственная организация жизненной среды человека; преобразование ландшафтов с охраной их природной индивидуальности;</a:t>
            </a:r>
            <a:br>
              <a:rPr lang="ru-RU" dirty="0"/>
            </a:br>
            <a:r>
              <a:rPr lang="ru-RU" dirty="0"/>
              <a:t> эстетика внешнего благоустройства.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55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F0D205D-357F-4868-BAD6-61E2E732E1EF}"/>
              </a:ext>
            </a:extLst>
          </p:cNvPr>
          <p:cNvSpPr/>
          <p:nvPr/>
        </p:nvSpPr>
        <p:spPr>
          <a:xfrm>
            <a:off x="75501" y="240427"/>
            <a:ext cx="115684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Задачи ландшафтной архитектуры расширяются. На это оказывает значительное влияние развитие экологии. В ландшафтной архитектуре выделяются три группы основных задач по отношению к ландшафтам: </a:t>
            </a:r>
            <a:br>
              <a:rPr lang="ru-RU" dirty="0"/>
            </a:br>
            <a:r>
              <a:rPr lang="ru-RU" dirty="0"/>
              <a:t>охрана; </a:t>
            </a:r>
            <a:br>
              <a:rPr lang="ru-RU" dirty="0"/>
            </a:br>
            <a:r>
              <a:rPr lang="ru-RU" dirty="0"/>
              <a:t>преобразование или формирование; </a:t>
            </a:r>
            <a:br>
              <a:rPr lang="ru-RU" dirty="0"/>
            </a:br>
            <a:r>
              <a:rPr lang="ru-RU" dirty="0"/>
              <a:t>восстановление или рекультивация.</a:t>
            </a:r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C083D59-65DA-4419-A979-24E650E4E9D6}"/>
              </a:ext>
            </a:extLst>
          </p:cNvPr>
          <p:cNvSpPr/>
          <p:nvPr/>
        </p:nvSpPr>
        <p:spPr>
          <a:xfrm>
            <a:off x="37750" y="2164359"/>
            <a:ext cx="116439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природоохранной сфере в теории ландшафтной архитектуры актуальной стала разработка базовых основ по управлению преобразованием окружающей среды . </a:t>
            </a:r>
            <a:br>
              <a:rPr lang="ru-RU" dirty="0"/>
            </a:br>
            <a:r>
              <a:rPr lang="ru-RU" dirty="0"/>
              <a:t>Сегодня ставится задача охранять не только уникальные памятники природы, садово-паркового искусства, но и заложить природоохранные принципы в основу формирования любого архитектурно-ландшафтного объекта. Данные принципы заключаются в следующем: охрана, улучшение начальных природных данных при проектировании ландшафтов; </a:t>
            </a:r>
            <a:br>
              <a:rPr lang="ru-RU" dirty="0"/>
            </a:br>
            <a:r>
              <a:rPr lang="ru-RU" dirty="0"/>
              <a:t>совершенствование архитектурно-ландшафтного объекта в процессе функционирования по определенной программе;</a:t>
            </a:r>
            <a:br>
              <a:rPr lang="ru-RU" dirty="0"/>
            </a:br>
            <a:r>
              <a:rPr lang="ru-RU" dirty="0"/>
              <a:t> учет возможностей динамики связей «объект-среда»; </a:t>
            </a:r>
            <a:br>
              <a:rPr lang="ru-RU" dirty="0"/>
            </a:br>
            <a:r>
              <a:rPr lang="ru-RU" dirty="0"/>
              <a:t>учет изменений общей природно-антропогенной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17744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9B874B-10B8-4340-9B09-2FF3AB9EB6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855" y="948321"/>
            <a:ext cx="10394707" cy="331118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                                                                            </a:t>
            </a:r>
            <a:r>
              <a:rPr lang="ru-RU" dirty="0">
                <a:solidFill>
                  <a:srgbClr val="FF0000"/>
                </a:solidFill>
              </a:rPr>
              <a:t>Замечание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!!!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Можно сделать вывод, что основная цель архитектурного ландшафта - найти некий компромисс между необходимостью преобразовывать и использовать природные ландшафты и максимальным их сохранением.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898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3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78</TotalTime>
  <Words>909</Words>
  <Application>Microsoft Office PowerPoint</Application>
  <PresentationFormat>Широкоэкранный</PresentationFormat>
  <Paragraphs>33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Century Gothic</vt:lpstr>
      <vt:lpstr>Impact</vt:lpstr>
      <vt:lpstr>Tw Cen MT</vt:lpstr>
      <vt:lpstr>Wingdings 3</vt:lpstr>
      <vt:lpstr>Главное мероприятие</vt:lpstr>
      <vt:lpstr>Контур</vt:lpstr>
      <vt:lpstr>Совет директоров</vt:lpstr>
      <vt:lpstr>След самолета</vt:lpstr>
      <vt:lpstr>Архитектурно-ландшафтное пространство</vt:lpstr>
      <vt:lpstr>Понятие ландшафтной архитектуры</vt:lpstr>
      <vt:lpstr>Примеры Архитектурно-ландшафтного пространства</vt:lpstr>
      <vt:lpstr>Презентация PowerPoint</vt:lpstr>
      <vt:lpstr>Презентация PowerPoint</vt:lpstr>
      <vt:lpstr>Презентация PowerPoint</vt:lpstr>
      <vt:lpstr>Задачи, методы, объекты ландшафтной архитектуры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Необычная архитектура</vt:lpstr>
      <vt:lpstr>Презентация PowerPoint</vt:lpstr>
      <vt:lpstr>Примеры необычной архитектуры</vt:lpstr>
      <vt:lpstr> А сейчас мы рассмотрим  примеры таких   сооружений </vt:lpstr>
      <vt:lpstr>Танцующий дом</vt:lpstr>
      <vt:lpstr>Лесная спираль</vt:lpstr>
      <vt:lpstr>Дом корзина в США</vt:lpstr>
      <vt:lpstr>Дом-кактус в Голландии</vt:lpstr>
      <vt:lpstr>Другие необычные сооружения</vt:lpstr>
      <vt:lpstr>Спасибо за внимание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 одеЖДЫ</dc:title>
  <dc:creator>1</dc:creator>
  <cp:lastModifiedBy>1</cp:lastModifiedBy>
  <cp:revision>9</cp:revision>
  <dcterms:created xsi:type="dcterms:W3CDTF">2019-01-11T07:01:28Z</dcterms:created>
  <dcterms:modified xsi:type="dcterms:W3CDTF">2019-01-13T06:10:31Z</dcterms:modified>
</cp:coreProperties>
</file>