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64" y="-9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01.02.2019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01.02.2019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01.02.2019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01.02.2019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01.02.2019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01.02.2019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01.02.2019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01.02.2019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01.02.2019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01.02.2019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01.02.2019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01.02.2019</a:t>
            </a:fld>
            <a:endParaRPr lang="ru-RU"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9200" y="4581128"/>
            <a:ext cx="7457256" cy="2088232"/>
          </a:xfrm>
        </p:spPr>
        <p:txBody>
          <a:bodyPr>
            <a:normAutofit/>
          </a:bodyPr>
          <a:lstStyle/>
          <a:p>
            <a:pPr algn="r"/>
            <a:r>
              <a:rPr lang="ru-RU" sz="1800" dirty="0"/>
              <a:t>Выполнил:</a:t>
            </a:r>
          </a:p>
          <a:p>
            <a:pPr algn="r"/>
            <a:r>
              <a:rPr lang="ru-RU" sz="1800" dirty="0"/>
              <a:t>Ученик 8 класса</a:t>
            </a:r>
          </a:p>
          <a:p>
            <a:pPr algn="r"/>
            <a:r>
              <a:rPr lang="ru-RU" sz="1800" dirty="0" err="1"/>
              <a:t>Телешевский</a:t>
            </a:r>
            <a:r>
              <a:rPr lang="ru-RU" sz="1800" dirty="0"/>
              <a:t> Артём </a:t>
            </a:r>
          </a:p>
          <a:p>
            <a:pPr algn="r"/>
            <a:r>
              <a:rPr lang="ru-RU" sz="1800" dirty="0"/>
              <a:t>Владимирович</a:t>
            </a:r>
          </a:p>
        </p:txBody>
      </p:sp>
      <p:sp>
        <p:nvSpPr>
          <p:cNvPr id="2" name="Заголовок 1"/>
          <p:cNvSpPr>
            <a:spLocks noGrp="1"/>
          </p:cNvSpPr>
          <p:nvPr>
            <p:ph type="ctrTitle"/>
          </p:nvPr>
        </p:nvSpPr>
        <p:spPr/>
        <p:txBody>
          <a:bodyPr/>
          <a:lstStyle/>
          <a:p>
            <a:r>
              <a:rPr lang="ru-RU" dirty="0"/>
              <a:t>Курение, способы бросить курить</a:t>
            </a:r>
          </a:p>
        </p:txBody>
      </p:sp>
      <p:pic>
        <p:nvPicPr>
          <p:cNvPr id="1026" name="Picture 2" descr="https://images.ru.prom.st/153507330_w640_h2048_1.jpg?PIMAGE_ID=1535073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671098"/>
            <a:ext cx="3024336" cy="302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30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Что делать?</a:t>
            </a:r>
            <a:endParaRPr lang="ru-RU" dirty="0"/>
          </a:p>
        </p:txBody>
      </p:sp>
      <p:sp>
        <p:nvSpPr>
          <p:cNvPr id="3" name="Объект 2"/>
          <p:cNvSpPr>
            <a:spLocks noGrp="1"/>
          </p:cNvSpPr>
          <p:nvPr>
            <p:ph sz="quarter" idx="13"/>
          </p:nvPr>
        </p:nvSpPr>
        <p:spPr/>
        <p:txBody>
          <a:bodyPr/>
          <a:lstStyle/>
          <a:p>
            <a:pPr marL="0" indent="0">
              <a:buNone/>
            </a:pPr>
            <a:r>
              <a:rPr lang="ru-RU" dirty="0" smtClean="0"/>
              <a:t>Правильнее всего было не начинать. Но если по какой-то причине вы все же начали курить, то задаваясь этим вопросом, вы на верном пути! Для начала необходимо тщательно проанализировать </a:t>
            </a:r>
            <a:r>
              <a:rPr lang="ru-RU" dirty="0"/>
              <a:t>свои пристрастия. Подсчитайте все сигареты, которые вы обычно выкуриваете в течение 24 часов. Посвятите две-три недели анализу того, когда и почему </a:t>
            </a:r>
            <a:r>
              <a:rPr lang="ru-RU" dirty="0" smtClean="0"/>
              <a:t>вам </a:t>
            </a:r>
            <a:r>
              <a:rPr lang="ru-RU" dirty="0"/>
              <a:t>"нужны" сигареты. Такой анализ привычек - хороший способ подготовиться к отказу от курения</a:t>
            </a:r>
            <a:r>
              <a:rPr lang="ru-RU" dirty="0" smtClean="0"/>
              <a:t>.</a:t>
            </a:r>
            <a:r>
              <a:rPr lang="ru-RU" dirty="0"/>
              <a:t> Бросить курить </a:t>
            </a:r>
            <a:r>
              <a:rPr lang="ru-RU" dirty="0" smtClean="0"/>
              <a:t>поможет </a:t>
            </a:r>
            <a:r>
              <a:rPr lang="ru-RU" dirty="0"/>
              <a:t>целая гамма препаратов. Врач </a:t>
            </a:r>
            <a:r>
              <a:rPr lang="ru-RU" dirty="0" smtClean="0"/>
              <a:t>поможет подобрать </a:t>
            </a:r>
            <a:r>
              <a:rPr lang="ru-RU" dirty="0"/>
              <a:t>наиболее подходящий препарат. Препараты поставляют организму никотин в количестве, достаточном для того, чтобы контролировать неприятные физические симптомы, позволяя </a:t>
            </a:r>
            <a:r>
              <a:rPr lang="ru-RU" dirty="0" smtClean="0"/>
              <a:t>м </a:t>
            </a:r>
            <a:r>
              <a:rPr lang="ru-RU" dirty="0"/>
              <a:t>сконцентрироваться на преодолении психологической зависимости от сигарет. После того как </a:t>
            </a:r>
            <a:r>
              <a:rPr lang="ru-RU" dirty="0" smtClean="0"/>
              <a:t>вы </a:t>
            </a:r>
            <a:r>
              <a:rPr lang="ru-RU" dirty="0"/>
              <a:t>победите физическую зависимость, можете постепенно уменьшать дозу препарата, пока не перестанете в нём нуждаться. </a:t>
            </a:r>
          </a:p>
        </p:txBody>
      </p:sp>
      <p:pic>
        <p:nvPicPr>
          <p:cNvPr id="10242" name="Picture 2" descr="https://im0-tub-ru.yandex.net/i?id=d2b7d9bd3c3dbf12b9e9e2e5fc0ff624-sr&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2068" y="4581128"/>
            <a:ext cx="3035829" cy="227687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yonetim.lalelidergisi.com/upload/file_6682a5e1de5147a291ca4bb2516471c3-43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4787142"/>
            <a:ext cx="2795869" cy="186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58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Что будет с организмом после отказа от сигарет?</a:t>
            </a:r>
            <a:endParaRPr lang="ru-RU" dirty="0"/>
          </a:p>
        </p:txBody>
      </p:sp>
      <p:sp>
        <p:nvSpPr>
          <p:cNvPr id="3" name="Объект 2"/>
          <p:cNvSpPr>
            <a:spLocks noGrp="1"/>
          </p:cNvSpPr>
          <p:nvPr>
            <p:ph sz="quarter" idx="13"/>
          </p:nvPr>
        </p:nvSpPr>
        <p:spPr/>
        <p:txBody>
          <a:bodyPr>
            <a:normAutofit fontScale="92500" lnSpcReduction="10000"/>
          </a:bodyPr>
          <a:lstStyle/>
          <a:p>
            <a:pPr marL="0" indent="0">
              <a:buNone/>
            </a:pPr>
            <a:r>
              <a:rPr lang="ru-RU" dirty="0" smtClean="0"/>
              <a:t>1 сутки- </a:t>
            </a:r>
            <a:r>
              <a:rPr lang="ru-RU" dirty="0"/>
              <a:t>Меняется состав крови: в ней снижается содержание никотина и угарного газа, а концентрация кислорода повышается. Следовательно, улучшается и снабжение кислородом тканей и органов. К концу первых суток угарного газа в крови уже нет.</a:t>
            </a:r>
            <a:br>
              <a:rPr lang="ru-RU" dirty="0"/>
            </a:br>
            <a:r>
              <a:rPr lang="ru-RU" dirty="0"/>
              <a:t>1</a:t>
            </a:r>
            <a:r>
              <a:rPr lang="ru-RU" dirty="0" smtClean="0"/>
              <a:t> неделя- </a:t>
            </a:r>
            <a:r>
              <a:rPr lang="ru-RU" dirty="0"/>
              <a:t>В течение </a:t>
            </a:r>
            <a:r>
              <a:rPr lang="ru-RU" dirty="0" smtClean="0"/>
              <a:t>недели </a:t>
            </a:r>
            <a:r>
              <a:rPr lang="ru-RU" dirty="0"/>
              <a:t>после отказа от курения организм пациента освобождается от никотина. В связи с этим возникает </a:t>
            </a:r>
            <a:r>
              <a:rPr lang="ru-RU" dirty="0" smtClean="0"/>
              <a:t>«никотиновое голодание». </a:t>
            </a:r>
            <a:r>
              <a:rPr lang="ru-RU" dirty="0"/>
              <a:t>Улучшается тонус кровеносных сосудов и кровоснабжение головного мозга, сердца и других жизненно важных органов</a:t>
            </a:r>
            <a:r>
              <a:rPr lang="ru-RU" dirty="0" smtClean="0"/>
              <a:t>.</a:t>
            </a:r>
            <a:r>
              <a:rPr lang="ru-RU" dirty="0"/>
              <a:t> Микротравмы на языке заживают.</a:t>
            </a:r>
            <a:br>
              <a:rPr lang="ru-RU" dirty="0"/>
            </a:br>
            <a:r>
              <a:rPr lang="ru-RU" dirty="0" smtClean="0"/>
              <a:t>1 месяц -</a:t>
            </a:r>
            <a:r>
              <a:rPr lang="ru-RU" dirty="0"/>
              <a:t> Начинается повышение иммунитета, связанное с восстановлением процессов кроветворения. Обновляются такие клетки крови, как лейкоциты и тромбоциты. Медленнее идет процесс обновления </a:t>
            </a:r>
            <a:r>
              <a:rPr lang="ru-RU" dirty="0" smtClean="0"/>
              <a:t>эритроцитов. </a:t>
            </a:r>
            <a:r>
              <a:rPr lang="ru-RU" dirty="0"/>
              <a:t>Восстанавливается обоняние, улучшаются вкусовые ощущения от пищи. Запах сигаретного дыма у многих пациентов вызывает </a:t>
            </a:r>
            <a:r>
              <a:rPr lang="ru-RU" dirty="0" smtClean="0"/>
              <a:t>отвращение.</a:t>
            </a:r>
          </a:p>
          <a:p>
            <a:pPr marL="0" indent="0">
              <a:buNone/>
            </a:pPr>
            <a:r>
              <a:rPr lang="ru-RU" dirty="0" smtClean="0"/>
              <a:t>1 год-</a:t>
            </a:r>
            <a:r>
              <a:rPr lang="ru-RU" dirty="0"/>
              <a:t> За это время здоровье бывшего курильщика окрепло настолько, что вдвое сократился риск возникновения инфаркта или инсульта</a:t>
            </a:r>
            <a:br>
              <a:rPr lang="ru-RU" dirty="0"/>
            </a:br>
            <a:r>
              <a:rPr lang="ru-RU" dirty="0"/>
              <a:t/>
            </a:r>
            <a:br>
              <a:rPr lang="ru-RU" dirty="0"/>
            </a:br>
            <a:r>
              <a:rPr lang="ru-RU" dirty="0"/>
              <a:t/>
            </a:r>
            <a:br>
              <a:rPr lang="ru-RU" dirty="0"/>
            </a:br>
            <a:endParaRPr lang="ru-RU" dirty="0"/>
          </a:p>
        </p:txBody>
      </p:sp>
      <p:pic>
        <p:nvPicPr>
          <p:cNvPr id="11266" name="Picture 2" descr="https://4.bp.blogspot.com/-tCCp04UDslI/WoMxWkWrdEI/AAAAAAAACVQ/Fxq0eCV7uak1875cEi49sowbNqEPRs17ACLcBGAs/s1600/news_32194_image_900x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2487" y="4509120"/>
            <a:ext cx="1925737"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avatars.mds.yandex.net/get-pdb/368827/57a00cf8-b4d5-4206-8613-193edfd77c7d/s1200?webp=fal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8822" y="4479974"/>
            <a:ext cx="1420111" cy="211737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s://files.sharenator.com/stop_Creative_Soviet_Posters-s394x556-262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510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Бросить курить очень </a:t>
            </a:r>
            <a:r>
              <a:rPr lang="ru-RU" dirty="0" smtClean="0"/>
              <a:t>просто</a:t>
            </a:r>
            <a:endParaRPr lang="ru-RU" dirty="0"/>
          </a:p>
        </p:txBody>
      </p:sp>
      <p:sp>
        <p:nvSpPr>
          <p:cNvPr id="3" name="Объект 2"/>
          <p:cNvSpPr>
            <a:spLocks noGrp="1"/>
          </p:cNvSpPr>
          <p:nvPr>
            <p:ph sz="quarter" idx="13"/>
          </p:nvPr>
        </p:nvSpPr>
        <p:spPr/>
        <p:txBody>
          <a:bodyPr/>
          <a:lstStyle/>
          <a:p>
            <a:pPr marL="0" indent="0">
              <a:buNone/>
            </a:pPr>
            <a:r>
              <a:rPr lang="ru-RU" dirty="0" smtClean="0"/>
              <a:t>Именно так говорил Марк Твен в конце добавляя «я делал это тысячу раз».</a:t>
            </a:r>
            <a:r>
              <a:rPr lang="ru-RU" dirty="0"/>
              <a:t> </a:t>
            </a:r>
            <a:r>
              <a:rPr lang="ru-RU" dirty="0" smtClean="0"/>
              <a:t>Другими </a:t>
            </a:r>
            <a:r>
              <a:rPr lang="ru-RU" dirty="0"/>
              <a:t>словами, бросают курить многие, но не многим удается бросить курить. Потому</a:t>
            </a:r>
            <a:r>
              <a:rPr lang="ru-RU" dirty="0" smtClean="0"/>
              <a:t>, что для того чтобы бросить никотиновую зависимость нужно иметь хорошую силу воли. На словах все мы имеем чудовищную силу воли и как говорят сами курильщики «Я могу бросить курить в любой момент». Только на деле так не у многих получается.</a:t>
            </a:r>
            <a:endParaRPr lang="ru-RU" dirty="0"/>
          </a:p>
        </p:txBody>
      </p:sp>
      <p:pic>
        <p:nvPicPr>
          <p:cNvPr id="12290" name="Picture 2" descr="https://im0-tub-ru.yandex.net/i?id=f6176c94b7da386ec0d525c9d00ca7da-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068959"/>
            <a:ext cx="2921830" cy="353244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cont.ws/uploads/pic/2018/4/tv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068959"/>
            <a:ext cx="5170483" cy="34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69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Моё мнение</a:t>
            </a:r>
            <a:endParaRPr lang="ru-RU" dirty="0"/>
          </a:p>
        </p:txBody>
      </p:sp>
      <p:sp>
        <p:nvSpPr>
          <p:cNvPr id="3" name="Объект 2"/>
          <p:cNvSpPr>
            <a:spLocks noGrp="1"/>
          </p:cNvSpPr>
          <p:nvPr>
            <p:ph sz="quarter" idx="13"/>
          </p:nvPr>
        </p:nvSpPr>
        <p:spPr/>
        <p:txBody>
          <a:bodyPr/>
          <a:lstStyle/>
          <a:p>
            <a:pPr marL="0" indent="0">
              <a:buNone/>
            </a:pPr>
            <a:r>
              <a:rPr lang="ru-RU" dirty="0" smtClean="0"/>
              <a:t>Моё мнение о курении крайне отрицательное. Ведь курение это вредная привычка которая помимо самого курильщика убивает людей вокруг него. Эта та привычка которая не имеет положительных качеств- она убивает тебя за твои же деньги. Полностью оправиться после курения- невозможно, это несет настолько большой ущерб, что его невозможно поправить.</a:t>
            </a:r>
            <a:endParaRPr lang="ru-RU" dirty="0"/>
          </a:p>
        </p:txBody>
      </p:sp>
      <p:pic>
        <p:nvPicPr>
          <p:cNvPr id="13314" name="Picture 2" descr="https://im0-tub-ru.yandex.net/i?id=f2dceab1228663c144b0270bc21c6623-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033433"/>
            <a:ext cx="6480720" cy="364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53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Галерея </a:t>
            </a:r>
            <a:endParaRPr lang="ru-RU" dirty="0"/>
          </a:p>
        </p:txBody>
      </p:sp>
      <p:sp>
        <p:nvSpPr>
          <p:cNvPr id="3" name="Объект 2"/>
          <p:cNvSpPr>
            <a:spLocks noGrp="1"/>
          </p:cNvSpPr>
          <p:nvPr>
            <p:ph sz="quarter" idx="13"/>
          </p:nvPr>
        </p:nvSpPr>
        <p:spPr/>
        <p:txBody>
          <a:bodyPr/>
          <a:lstStyle/>
          <a:p>
            <a:r>
              <a:rPr lang="ru-RU" dirty="0" smtClean="0"/>
              <a:t> </a:t>
            </a:r>
            <a:endParaRPr lang="ru-RU" dirty="0"/>
          </a:p>
        </p:txBody>
      </p:sp>
      <p:pic>
        <p:nvPicPr>
          <p:cNvPr id="14338" name="Picture 2" descr="https://im0-tub-ru.yandex.net/i?id=5cbe3a73d0a567353f4cec3900ae8f03-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556792"/>
            <a:ext cx="2740096" cy="205507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tomatolog.ks.ua/images/content/POW-bef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269261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img.9111.ru/uploads/201712/16/818x818/3727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0712" y="1556792"/>
            <a:ext cx="2867472" cy="1903285"/>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razryd2000.ru/wp-content/uploads/2016/12/bronhit-simptomy-i-lechenie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3622697"/>
            <a:ext cx="3675956" cy="2434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https://takprosto.cc/wp-content/uploads/d/deficit-vitamina-c/thumb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2" descr="https://takprosto.cc/wp-content/uploads/d/deficit-vitamina-c/thumb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4" descr="https://takprosto.cc/wp-content/uploads/d/deficit-vitamina-c/thumb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6" descr="https://takprosto.cc/wp-content/uploads/d/deficit-vitamina-c/thumb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8" descr="https://takprosto.cc/wp-content/uploads/d/deficit-vitamina-c/thumb1.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357"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3611864"/>
            <a:ext cx="4863752" cy="254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090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15362" name="Picture 2" descr="https://im0-tub-ru.yandex.net/i?id=a8e0226577af3f47d52a089cf3fc9df5-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57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История курения</a:t>
            </a:r>
            <a:endParaRPr lang="ru-RU" dirty="0"/>
          </a:p>
        </p:txBody>
      </p:sp>
      <p:sp>
        <p:nvSpPr>
          <p:cNvPr id="3" name="Объект 2"/>
          <p:cNvSpPr>
            <a:spLocks noGrp="1"/>
          </p:cNvSpPr>
          <p:nvPr>
            <p:ph sz="quarter" idx="13"/>
          </p:nvPr>
        </p:nvSpPr>
        <p:spPr>
          <a:xfrm>
            <a:off x="609600" y="1600200"/>
            <a:ext cx="5042520" cy="4853136"/>
          </a:xfrm>
        </p:spPr>
        <p:txBody>
          <a:bodyPr>
            <a:normAutofit fontScale="92500" lnSpcReduction="10000"/>
          </a:bodyPr>
          <a:lstStyle/>
          <a:p>
            <a:pPr marL="0" indent="0">
              <a:buNone/>
            </a:pPr>
            <a:r>
              <a:rPr lang="ru-RU" dirty="0" smtClean="0"/>
              <a:t>По мнению специалистов табачный куст принял нынешний вид в 6000 году до н.э. </a:t>
            </a:r>
          </a:p>
          <a:p>
            <a:pPr marL="0" indent="0">
              <a:buNone/>
            </a:pPr>
            <a:r>
              <a:rPr lang="ru-RU" dirty="0" smtClean="0"/>
              <a:t>Примерно 1 тысяча лет до н.э.- </a:t>
            </a:r>
            <a:r>
              <a:rPr lang="ru-RU" dirty="0" smtClean="0"/>
              <a:t>индейцы </a:t>
            </a:r>
            <a:r>
              <a:rPr lang="ru-RU" dirty="0" smtClean="0"/>
              <a:t>начали пользовать табак: жевать, курить. В </a:t>
            </a:r>
          </a:p>
          <a:p>
            <a:pPr marL="0" indent="0">
              <a:buNone/>
            </a:pPr>
            <a:r>
              <a:rPr lang="ru-RU" dirty="0" smtClean="0"/>
              <a:t>1492 году- табак впервые увидели европейцы</a:t>
            </a:r>
            <a:r>
              <a:rPr lang="ru-RU" smtClean="0"/>
              <a:t>, </a:t>
            </a:r>
            <a:r>
              <a:rPr lang="ru-RU" smtClean="0"/>
              <a:t>индейцы </a:t>
            </a:r>
            <a:r>
              <a:rPr lang="ru-RU" dirty="0" smtClean="0"/>
              <a:t>подарили Колумбу связку сушеных листьев табака, но он выбросил ее в море, посчитав ненужной . </a:t>
            </a:r>
          </a:p>
          <a:p>
            <a:pPr marL="0" indent="0">
              <a:buNone/>
            </a:pPr>
            <a:r>
              <a:rPr lang="ru-RU" dirty="0" smtClean="0"/>
              <a:t>В 1531 европейцы культивировали табак. </a:t>
            </a:r>
          </a:p>
          <a:p>
            <a:pPr marL="0" indent="0">
              <a:buNone/>
            </a:pPr>
            <a:r>
              <a:rPr lang="ru-RU" dirty="0" smtClean="0"/>
              <a:t>В 1560 году началась пропаганда табака в высшем свете и считался лекарством. </a:t>
            </a:r>
          </a:p>
          <a:p>
            <a:pPr marL="0" indent="0">
              <a:buNone/>
            </a:pPr>
            <a:r>
              <a:rPr lang="ru-RU" dirty="0" smtClean="0"/>
              <a:t>В 1640 в королевстве Бутан впервые вошел запрет на курение, в государственных зданиях. </a:t>
            </a:r>
          </a:p>
          <a:p>
            <a:pPr marL="0" indent="0">
              <a:buNone/>
            </a:pPr>
            <a:r>
              <a:rPr lang="ru-RU" dirty="0" smtClean="0"/>
              <a:t>В 1860 году было начато промышленное производство сигарет. </a:t>
            </a:r>
          </a:p>
          <a:p>
            <a:pPr marL="0" indent="0">
              <a:buNone/>
            </a:pPr>
            <a:r>
              <a:rPr lang="ru-RU" dirty="0" smtClean="0"/>
              <a:t>А в 1913 появились первые сигареты  которые мы видим и по сей день.</a:t>
            </a:r>
            <a:endParaRPr lang="ru-RU" dirty="0"/>
          </a:p>
        </p:txBody>
      </p:sp>
      <p:pic>
        <p:nvPicPr>
          <p:cNvPr id="7170" name="Picture 2" descr="https://i.pinimg.com/originals/6e/cb/e3/6ecbe3e585cf01996ffcfa37677112c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543" y="1628800"/>
            <a:ext cx="2922881" cy="460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877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Что такое курение?</a:t>
            </a:r>
            <a:endParaRPr lang="ru-RU" dirty="0"/>
          </a:p>
        </p:txBody>
      </p:sp>
      <p:sp>
        <p:nvSpPr>
          <p:cNvPr id="3" name="Объект 2"/>
          <p:cNvSpPr>
            <a:spLocks noGrp="1"/>
          </p:cNvSpPr>
          <p:nvPr>
            <p:ph sz="quarter" idx="13"/>
          </p:nvPr>
        </p:nvSpPr>
        <p:spPr/>
        <p:txBody>
          <a:bodyPr>
            <a:normAutofit/>
          </a:bodyPr>
          <a:lstStyle/>
          <a:p>
            <a:pPr marL="0" indent="0">
              <a:buNone/>
            </a:pPr>
            <a:r>
              <a:rPr lang="ru-RU" sz="2000" dirty="0"/>
              <a:t>Курение – это процесс вдыхания продуктов распада, образующихся при тлении листьев табака, высушенных и ферментированных. </a:t>
            </a:r>
            <a:r>
              <a:rPr lang="ru-RU" sz="2000" dirty="0" smtClean="0"/>
              <a:t>На словах кажется вполне </a:t>
            </a:r>
            <a:r>
              <a:rPr lang="ru-RU" sz="2000" dirty="0"/>
              <a:t>безобидным, однако это далеко не так. Несмотря на утверждения многих курильщиков об относительной безвредности этого занятия, врачи уверены в </a:t>
            </a:r>
            <a:r>
              <a:rPr lang="ru-RU" sz="2000" dirty="0" smtClean="0"/>
              <a:t>обратном. Об этом я и буду вести презентацию.</a:t>
            </a:r>
            <a:endParaRPr lang="ru-RU" sz="2000" dirty="0"/>
          </a:p>
        </p:txBody>
      </p:sp>
      <p:pic>
        <p:nvPicPr>
          <p:cNvPr id="2050" name="Picture 2" descr="https://million-wallpapers.ru/wallpapers/3/58/152900269671176569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589" y="3429000"/>
            <a:ext cx="4147661"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moz10.ru/media/k2/attachments/1987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392916"/>
            <a:ext cx="3636740" cy="262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1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Состав сигареты</a:t>
            </a:r>
            <a:endParaRPr lang="ru-RU" dirty="0"/>
          </a:p>
        </p:txBody>
      </p:sp>
      <p:sp>
        <p:nvSpPr>
          <p:cNvPr id="3" name="Объект 2"/>
          <p:cNvSpPr>
            <a:spLocks noGrp="1"/>
          </p:cNvSpPr>
          <p:nvPr>
            <p:ph sz="quarter" idx="13"/>
          </p:nvPr>
        </p:nvSpPr>
        <p:spPr>
          <a:xfrm>
            <a:off x="609600" y="1340768"/>
            <a:ext cx="7924800" cy="4374232"/>
          </a:xfrm>
        </p:spPr>
        <p:txBody>
          <a:bodyPr>
            <a:normAutofit fontScale="92500" lnSpcReduction="10000"/>
          </a:bodyPr>
          <a:lstStyle/>
          <a:p>
            <a:pPr marL="0" indent="0">
              <a:buNone/>
            </a:pPr>
            <a:r>
              <a:rPr lang="ru-RU" dirty="0" smtClean="0"/>
              <a:t>На вид сигареты представляют собой листья табака, «упакованные» в разноцветную табачную бумагу. Если заглянуть чуть дальше вида, то мы узнаем, что в состав сигарет входят около 4000 химических элементов. Основные их них:</a:t>
            </a:r>
            <a:br>
              <a:rPr lang="ru-RU" dirty="0" smtClean="0"/>
            </a:br>
            <a:r>
              <a:rPr lang="ru-RU" dirty="0" smtClean="0"/>
              <a:t>Никотин- содержится в листьях табака. </a:t>
            </a:r>
            <a:r>
              <a:rPr lang="ru-RU" dirty="0"/>
              <a:t>Именно благодаря никотину у людей появляется пристрастие к курению, а также вырабатывается </a:t>
            </a:r>
            <a:r>
              <a:rPr lang="ru-RU" dirty="0" smtClean="0"/>
              <a:t>зависимость.</a:t>
            </a:r>
            <a:endParaRPr lang="ru-RU" dirty="0"/>
          </a:p>
          <a:p>
            <a:pPr marL="0" indent="0">
              <a:buNone/>
            </a:pPr>
            <a:r>
              <a:rPr lang="ru-RU" dirty="0" smtClean="0"/>
              <a:t>Смола-</a:t>
            </a:r>
            <a:r>
              <a:rPr lang="ru-RU" dirty="0"/>
              <a:t> </a:t>
            </a:r>
            <a:r>
              <a:rPr lang="ru-RU" dirty="0" smtClean="0"/>
              <a:t>твердые </a:t>
            </a:r>
            <a:r>
              <a:rPr lang="ru-RU" dirty="0"/>
              <a:t>частицы из сигаретного </a:t>
            </a:r>
            <a:r>
              <a:rPr lang="ru-RU" dirty="0" smtClean="0"/>
              <a:t>дыма. Вызывают проблемы дыхательных путей, легких.</a:t>
            </a:r>
          </a:p>
          <a:p>
            <a:pPr marL="0" indent="0">
              <a:buNone/>
            </a:pPr>
            <a:r>
              <a:rPr lang="ru-RU" dirty="0" smtClean="0"/>
              <a:t>Металлы- Свинец, кадмий и никель. Содержаться в сигаретах. Все три металла ядовиты.</a:t>
            </a:r>
          </a:p>
          <a:p>
            <a:pPr marL="0" indent="0">
              <a:buNone/>
            </a:pPr>
            <a:r>
              <a:rPr lang="ru-RU" dirty="0" smtClean="0"/>
              <a:t>Бензол- </a:t>
            </a:r>
            <a:r>
              <a:rPr lang="ru-RU" dirty="0"/>
              <a:t>Его основное применение в качестве </a:t>
            </a:r>
            <a:r>
              <a:rPr lang="ru-RU" dirty="0" smtClean="0"/>
              <a:t>растворителя </a:t>
            </a:r>
            <a:r>
              <a:rPr lang="ru-RU" dirty="0"/>
              <a:t>в химической </a:t>
            </a:r>
            <a:r>
              <a:rPr lang="ru-RU" dirty="0" smtClean="0"/>
              <a:t>промышленности </a:t>
            </a:r>
          </a:p>
          <a:p>
            <a:pPr marL="0" indent="0">
              <a:buNone/>
            </a:pPr>
            <a:r>
              <a:rPr lang="ru-RU" dirty="0" smtClean="0"/>
              <a:t>Формальдегид-</a:t>
            </a:r>
            <a:r>
              <a:rPr lang="ru-RU" dirty="0"/>
              <a:t> </a:t>
            </a:r>
            <a:r>
              <a:rPr lang="ru-RU" dirty="0" smtClean="0"/>
              <a:t>ядовитое </a:t>
            </a:r>
            <a:r>
              <a:rPr lang="ru-RU" dirty="0"/>
              <a:t>вещество, которое используется для сохранения </a:t>
            </a:r>
            <a:r>
              <a:rPr lang="ru-RU" dirty="0" smtClean="0"/>
              <a:t>трупов </a:t>
            </a:r>
            <a:r>
              <a:rPr lang="ru-RU" dirty="0"/>
              <a:t>и содержится в сигаретном </a:t>
            </a:r>
            <a:r>
              <a:rPr lang="ru-RU" dirty="0" smtClean="0"/>
              <a:t>дым. </a:t>
            </a:r>
          </a:p>
          <a:p>
            <a:pPr marL="0" indent="0">
              <a:buNone/>
            </a:pPr>
            <a:r>
              <a:rPr lang="ru-RU" dirty="0" smtClean="0"/>
              <a:t>Мышьяк- содержится в дыме, химическое </a:t>
            </a:r>
            <a:r>
              <a:rPr lang="ru-RU" dirty="0"/>
              <a:t>вещество. Мышьяк используется в качестве крысиного </a:t>
            </a:r>
            <a:r>
              <a:rPr lang="ru-RU" dirty="0" smtClean="0"/>
              <a:t>яда.</a:t>
            </a:r>
          </a:p>
          <a:p>
            <a:pPr marL="0" indent="0">
              <a:buNone/>
            </a:pPr>
            <a:r>
              <a:rPr lang="ru-RU" dirty="0" smtClean="0"/>
              <a:t>Ацетон-</a:t>
            </a:r>
            <a:r>
              <a:rPr lang="ru-RU" dirty="0"/>
              <a:t> обычно используется в качестве жидкости для снятия лака, ацетон содержится </a:t>
            </a:r>
            <a:r>
              <a:rPr lang="ru-RU" dirty="0" smtClean="0"/>
              <a:t>в дыме</a:t>
            </a:r>
          </a:p>
        </p:txBody>
      </p:sp>
      <p:pic>
        <p:nvPicPr>
          <p:cNvPr id="3074" name="Picture 2" descr="https://im0-tub-ru.yandex.net/i?id=86b168a50e5a7d19c44b2ca8fc49b3e1-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3531" y="5301208"/>
            <a:ext cx="1916615" cy="14374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geo.web.ru/druza/m-As_6_84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0170" y="5282711"/>
            <a:ext cx="1862030" cy="14559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kashel.su/wp-content/uploads/2016/10/kurenie-negativno-otrazhaetsya-na-dyhatelnoy-sis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9" y="5294339"/>
            <a:ext cx="2408784" cy="144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91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Болезни вызываемые курением</a:t>
            </a:r>
            <a:endParaRPr lang="ru-RU" dirty="0"/>
          </a:p>
        </p:txBody>
      </p:sp>
      <p:sp>
        <p:nvSpPr>
          <p:cNvPr id="3" name="Объект 2"/>
          <p:cNvSpPr>
            <a:spLocks noGrp="1"/>
          </p:cNvSpPr>
          <p:nvPr>
            <p:ph sz="quarter" idx="13"/>
          </p:nvPr>
        </p:nvSpPr>
        <p:spPr/>
        <p:txBody>
          <a:bodyPr/>
          <a:lstStyle/>
          <a:p>
            <a:pPr marL="0" indent="0">
              <a:buNone/>
            </a:pPr>
            <a:r>
              <a:rPr lang="ru-RU" dirty="0" smtClean="0"/>
              <a:t>Список болезней которые проявляются от употребления сигарет, можно продолжать достаточно большое количество времени. Это болезни которые можно назвать «простыми» -изменение защиты эмали зубов и ее цвета, атеросклероз, кариес, стоматиты, выпадение волос, изменение цвета кожи и т.д. И болезни которые могут «перевернуть» всю жизнь курильщика- рак легких, воспаление трахеи, хронические бронхиты, болезни сердца, в том числе инфаркт, инсульт, бесплодие, онкология, сахарный диабет и т.д.  Этот список поистине огромен, а «заработать» болезнь можно от такой привычной в нашем обществе зависимости.</a:t>
            </a:r>
            <a:endParaRPr lang="ru-RU" dirty="0"/>
          </a:p>
        </p:txBody>
      </p:sp>
      <p:pic>
        <p:nvPicPr>
          <p:cNvPr id="4098" name="Picture 2" descr="https://acmd.clinic/uploads/article/canc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873407"/>
            <a:ext cx="3993797" cy="25922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autogear.ru/misc/i/gallery/67163/28051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82" y="3873407"/>
            <a:ext cx="345287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3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Пассивное курение</a:t>
            </a:r>
            <a:endParaRPr lang="ru-RU" dirty="0"/>
          </a:p>
        </p:txBody>
      </p:sp>
      <p:sp>
        <p:nvSpPr>
          <p:cNvPr id="3" name="Объект 2"/>
          <p:cNvSpPr>
            <a:spLocks noGrp="1"/>
          </p:cNvSpPr>
          <p:nvPr>
            <p:ph sz="quarter" idx="13"/>
          </p:nvPr>
        </p:nvSpPr>
        <p:spPr/>
        <p:txBody>
          <a:bodyPr/>
          <a:lstStyle/>
          <a:p>
            <a:pPr marL="0" indent="0">
              <a:buNone/>
            </a:pPr>
            <a:r>
              <a:rPr lang="ru-RU" dirty="0" smtClean="0"/>
              <a:t>Большая </a:t>
            </a:r>
            <a:r>
              <a:rPr lang="ru-RU" dirty="0"/>
              <a:t>часть дыма от горящей сигареты не попадает в легкие курильщика, а рассеивается в окружающем воздухе, откуда он может вдыхаться несчастными, находящимися </a:t>
            </a:r>
            <a:r>
              <a:rPr lang="ru-RU" dirty="0" smtClean="0"/>
              <a:t>поблизости, это и называется пассивным курением. Так от одного курящего человека в семье, школе, коллективе, любой может иметь проблемы со здоровьем, которые я перечислял на предыдущем слайде. </a:t>
            </a:r>
            <a:r>
              <a:rPr lang="ru-RU" dirty="0"/>
              <a:t>Лучший способ уберечься от вредных последствий пассивного курения – избегать пассивного вдыхания дыма, не менее важным является борьба с вредной привычкой у окружающих – убедите окружающих вас людей бросить курить. Те же, кто не откажется от пагубной привычки должны курить вне дома, настолько далеко от некурящих насколько это возможно.</a:t>
            </a:r>
          </a:p>
        </p:txBody>
      </p:sp>
      <p:pic>
        <p:nvPicPr>
          <p:cNvPr id="5122" name="Picture 2" descr="https://i.pinimg.com/736x/8b/aa/33/8baa33e151f2c5b66e272776ef1e8209--advertising-ideas-creative-advertis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4101717"/>
            <a:ext cx="1753758" cy="26330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medweb.ru/upload/news/%D0%97%D0%BD%D0%B0%D1%87%D0%B8%D1%82%D0%B5%D0%BB%D1%8C%D0%BD%D0%BE%D0%B5%20%D1%87%D0%B8%D1%81%D0%BB%D0%BE%20%D0%B4%D0%B5%D1%82%D0%B5%D0%B9-%D0%B0%D1%81%D1%82%D0%BC%D0%B0%D1%82%D0%B8%D0%BA%D0%BE%D0%B2_shutterstock_976466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4365104"/>
            <a:ext cx="3360686" cy="22483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img.anews.com/media/gallery/95854195/793808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67" y="4365104"/>
            <a:ext cx="3372450" cy="22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5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Причины подросткового курения</a:t>
            </a:r>
            <a:endParaRPr lang="ru-RU" dirty="0"/>
          </a:p>
        </p:txBody>
      </p:sp>
      <p:sp>
        <p:nvSpPr>
          <p:cNvPr id="3" name="Объект 2"/>
          <p:cNvSpPr>
            <a:spLocks noGrp="1"/>
          </p:cNvSpPr>
          <p:nvPr>
            <p:ph sz="quarter" idx="13"/>
          </p:nvPr>
        </p:nvSpPr>
        <p:spPr/>
        <p:txBody>
          <a:bodyPr>
            <a:normAutofit/>
          </a:bodyPr>
          <a:lstStyle/>
          <a:p>
            <a:pPr marL="0" indent="0">
              <a:buNone/>
            </a:pPr>
            <a:r>
              <a:rPr lang="ru-RU" sz="1600" dirty="0" smtClean="0"/>
              <a:t>Подростковое курение достаточно распространенное явление в нашем обществе, причин тому много. Но основными из них принято считать:</a:t>
            </a:r>
          </a:p>
          <a:p>
            <a:pPr marL="0" indent="0">
              <a:buNone/>
            </a:pPr>
            <a:r>
              <a:rPr lang="ru-RU" sz="1600" dirty="0" smtClean="0"/>
              <a:t>Эмоциональные и психологические проблемы, курение является попыткой «снять» стресс.</a:t>
            </a:r>
          </a:p>
          <a:p>
            <a:pPr marL="0" indent="0">
              <a:buNone/>
            </a:pPr>
            <a:r>
              <a:rPr lang="ru-RU" sz="1600" dirty="0" smtClean="0"/>
              <a:t>Недостаточная занятость в школе, проблемы с  учебой, сигаретами подросток пытается снять стресс.</a:t>
            </a:r>
          </a:p>
          <a:p>
            <a:pPr marL="0" indent="0">
              <a:buNone/>
            </a:pPr>
            <a:r>
              <a:rPr lang="ru-RU" sz="1600" dirty="0" smtClean="0"/>
              <a:t>Безнадзорность или недостаточное внимание со стороны семьи. Сигареты могут выступать в качестве привлечения внимания.</a:t>
            </a:r>
          </a:p>
          <a:p>
            <a:pPr marL="0" indent="0">
              <a:buNone/>
            </a:pPr>
            <a:r>
              <a:rPr lang="ru-RU" sz="1600" dirty="0" smtClean="0"/>
              <a:t>Повторение за окружением- курящие друзья или курящие родственники. </a:t>
            </a:r>
          </a:p>
          <a:p>
            <a:pPr marL="0" indent="0">
              <a:buNone/>
            </a:pPr>
            <a:r>
              <a:rPr lang="ru-RU" sz="1600" dirty="0" smtClean="0"/>
              <a:t>Многие считают курение «поступком» взрослого человека. И сигареты « как-бы» демонстрируют взрослость больного.</a:t>
            </a:r>
          </a:p>
          <a:p>
            <a:pPr marL="0" indent="0">
              <a:buNone/>
            </a:pPr>
            <a:r>
              <a:rPr lang="ru-RU" sz="1600" dirty="0" smtClean="0"/>
              <a:t>Так же сигареты «могут» выступать в качестве протеста обществу, или же другим людям.</a:t>
            </a:r>
            <a:endParaRPr lang="ru-RU" sz="1600" dirty="0"/>
          </a:p>
        </p:txBody>
      </p:sp>
      <p:pic>
        <p:nvPicPr>
          <p:cNvPr id="6146" name="Picture 2" descr="http://img1.likar.info/uploads/ed/ee/61/edee6172-8738-4844-8ca2-f56359d460cb_670x0_resiz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5157192"/>
            <a:ext cx="2303756" cy="15129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o-kroha.com/wp-content/uploads/2016/03/3582362564_6d56665a67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091341"/>
            <a:ext cx="1767899" cy="17678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chto-proishodit.ru/system/files/styles/large/private/news/06.2015/molodye_kuryashchie_zhenshchiny_stali_chashche_umirat_ot_raka_grudi.jpg?itok=z-tEaNy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5121337"/>
            <a:ext cx="2381699" cy="158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66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Борьба с курение в России</a:t>
            </a:r>
            <a:endParaRPr lang="ru-RU" dirty="0"/>
          </a:p>
        </p:txBody>
      </p:sp>
      <p:sp>
        <p:nvSpPr>
          <p:cNvPr id="3" name="Объект 2"/>
          <p:cNvSpPr>
            <a:spLocks noGrp="1"/>
          </p:cNvSpPr>
          <p:nvPr>
            <p:ph sz="quarter" idx="13"/>
          </p:nvPr>
        </p:nvSpPr>
        <p:spPr/>
        <p:txBody>
          <a:bodyPr/>
          <a:lstStyle/>
          <a:p>
            <a:pPr marL="0" indent="0">
              <a:buNone/>
            </a:pPr>
            <a:r>
              <a:rPr lang="ru-RU" dirty="0" smtClean="0"/>
              <a:t>В России существует запрет на курение во всех общественных местах, включая транспорт, вокзалы за исключением особо отведённых мест, если же этот закон игнорируется, нарушитель обязан выплатить штраф в размере 500-1500 рублей. Посягательство на здоровье детей, и за дым на детской площадке карается от 2000 до 3000 рублей ,так же этот штраф действует на того кто вовлекает детей, или покупает сигареты детям. .Так же на пачках сигарет присутствует устрашающие изображение, надписи предупреждающие о возможных болезнях и патологиях, например: </a:t>
            </a:r>
            <a:endParaRPr lang="ru-RU" dirty="0"/>
          </a:p>
        </p:txBody>
      </p:sp>
      <p:pic>
        <p:nvPicPr>
          <p:cNvPr id="8194" name="Picture 2" descr="https://ds04.infourok.ru/uploads/ex/0c83/0001588a-373d70f9/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573016"/>
            <a:ext cx="619268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343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Борьба с курением в </a:t>
            </a:r>
            <a:r>
              <a:rPr lang="ru-RU" dirty="0" err="1" smtClean="0"/>
              <a:t>сша</a:t>
            </a:r>
            <a:endParaRPr lang="ru-RU" dirty="0"/>
          </a:p>
        </p:txBody>
      </p:sp>
      <p:sp>
        <p:nvSpPr>
          <p:cNvPr id="3" name="Объект 2"/>
          <p:cNvSpPr>
            <a:spLocks noGrp="1"/>
          </p:cNvSpPr>
          <p:nvPr>
            <p:ph sz="quarter" idx="13"/>
          </p:nvPr>
        </p:nvSpPr>
        <p:spPr/>
        <p:txBody>
          <a:bodyPr/>
          <a:lstStyle/>
          <a:p>
            <a:pPr marL="0" indent="0">
              <a:buNone/>
            </a:pPr>
            <a:r>
              <a:rPr lang="ru-RU" dirty="0"/>
              <a:t>В США во всех штатах идёт борьба за здоровый образ жизни, в рамках которой стоимость медицинской страховки для курящих в разы больше (что ставит их в глазах общественного мнения в положение растратчиков), а в каждом штате в дополнение к этому введены также различные ограничения для курящих. В штате Нью-Йорк запрещено курить в общественных помещениях и служебных автомобилях. Штраф за нарушение доходит до $1000. В штате Иллинойс разрешено курить только в частных домах и квартирах, в личных автомобилях и в отдельных отелях, где для курящих отводятся особые номера. Нарушителю грозит штраф до $250, а хозяину заведения до </a:t>
            </a:r>
            <a:r>
              <a:rPr lang="ru-RU" dirty="0" smtClean="0"/>
              <a:t>$2500. Сеть </a:t>
            </a:r>
            <a:r>
              <a:rPr lang="ru-RU" dirty="0"/>
              <a:t>кофеен </a:t>
            </a:r>
            <a:r>
              <a:rPr lang="ru-RU" dirty="0" err="1"/>
              <a:t>Starbucks</a:t>
            </a:r>
            <a:r>
              <a:rPr lang="ru-RU" dirty="0"/>
              <a:t> заявила о запрете курения около всех своих тысяч каф</a:t>
            </a:r>
          </a:p>
        </p:txBody>
      </p:sp>
      <p:pic>
        <p:nvPicPr>
          <p:cNvPr id="9218" name="Picture 2" descr="https://avatars.mds.yandex.net/get-pdb/936467/a20d455a-0efb-46f5-a8b0-74683c8b291a/s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10" y="4077072"/>
            <a:ext cx="3869160" cy="257621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ustinka.kz/upload/resize_cache/iblock/912/800_600_2/912abf7e2dbe76d53d0a98c24290d7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077072"/>
            <a:ext cx="3384376" cy="253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827183"/>
      </p:ext>
    </p:extLst>
  </p:cSld>
  <p:clrMapOvr>
    <a:masterClrMapping/>
  </p:clrMapOvr>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315</TotalTime>
  <Words>989</Words>
  <Application>Microsoft Office PowerPoint</Application>
  <PresentationFormat>Экран (4:3)</PresentationFormat>
  <Paragraphs>51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Горизонт</vt:lpstr>
      <vt:lpstr>Курение, способы бросить курить</vt:lpstr>
      <vt:lpstr>История курения</vt:lpstr>
      <vt:lpstr>Что такое курение?</vt:lpstr>
      <vt:lpstr>Состав сигареты</vt:lpstr>
      <vt:lpstr>Болезни вызываемые курением</vt:lpstr>
      <vt:lpstr>Пассивное курение</vt:lpstr>
      <vt:lpstr>Причины подросткового курения</vt:lpstr>
      <vt:lpstr>Борьба с курение в России</vt:lpstr>
      <vt:lpstr>Борьба с курением в сша</vt:lpstr>
      <vt:lpstr>Что делать?</vt:lpstr>
      <vt:lpstr>Что будет с организмом после отказа от сигарет?</vt:lpstr>
      <vt:lpstr>Бросить курить очень просто</vt:lpstr>
      <vt:lpstr>Моё мнение</vt:lpstr>
      <vt:lpstr>Галерея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Курение, способы бросить курить</dc:title>
  <dc:creator>Smile</dc:creator>
  <cp:lastModifiedBy>Anastasia</cp:lastModifiedBy>
  <cp:revision>23</cp:revision>
  <dcterms:created xsi:type="dcterms:W3CDTF">2019-01-29T09:19:32Z</dcterms:created>
  <dcterms:modified xsi:type="dcterms:W3CDTF">2019-02-01T12:27:14Z</dcterms:modified>
</cp:coreProperties>
</file>