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9"/>
  </p:notesMasterIdLst>
  <p:sldIdLst>
    <p:sldId id="256" r:id="rId2"/>
    <p:sldId id="265" r:id="rId3"/>
    <p:sldId id="260" r:id="rId4"/>
    <p:sldId id="263" r:id="rId5"/>
    <p:sldId id="339" r:id="rId6"/>
    <p:sldId id="266" r:id="rId7"/>
    <p:sldId id="340" r:id="rId8"/>
    <p:sldId id="267" r:id="rId9"/>
    <p:sldId id="325" r:id="rId10"/>
    <p:sldId id="269" r:id="rId11"/>
    <p:sldId id="270" r:id="rId12"/>
    <p:sldId id="271" r:id="rId13"/>
    <p:sldId id="272" r:id="rId14"/>
    <p:sldId id="273" r:id="rId15"/>
    <p:sldId id="262" r:id="rId16"/>
    <p:sldId id="274" r:id="rId17"/>
    <p:sldId id="275" r:id="rId18"/>
    <p:sldId id="279" r:id="rId19"/>
    <p:sldId id="280" r:id="rId20"/>
    <p:sldId id="281" r:id="rId21"/>
    <p:sldId id="282" r:id="rId22"/>
    <p:sldId id="341" r:id="rId23"/>
    <p:sldId id="283" r:id="rId24"/>
    <p:sldId id="284" r:id="rId25"/>
    <p:sldId id="286" r:id="rId26"/>
    <p:sldId id="287" r:id="rId27"/>
    <p:sldId id="288" r:id="rId28"/>
    <p:sldId id="290" r:id="rId29"/>
    <p:sldId id="291" r:id="rId30"/>
    <p:sldId id="259" r:id="rId31"/>
    <p:sldId id="298" r:id="rId32"/>
    <p:sldId id="304" r:id="rId33"/>
    <p:sldId id="296" r:id="rId34"/>
    <p:sldId id="332" r:id="rId35"/>
    <p:sldId id="335" r:id="rId36"/>
    <p:sldId id="333" r:id="rId37"/>
    <p:sldId id="334" r:id="rId38"/>
    <p:sldId id="295" r:id="rId39"/>
    <p:sldId id="292" r:id="rId40"/>
    <p:sldId id="293" r:id="rId41"/>
    <p:sldId id="294" r:id="rId42"/>
    <p:sldId id="297" r:id="rId43"/>
    <p:sldId id="301" r:id="rId44"/>
    <p:sldId id="302" r:id="rId45"/>
    <p:sldId id="299" r:id="rId46"/>
    <p:sldId id="300" r:id="rId47"/>
    <p:sldId id="303" r:id="rId48"/>
    <p:sldId id="305" r:id="rId49"/>
    <p:sldId id="306" r:id="rId50"/>
    <p:sldId id="307" r:id="rId51"/>
    <p:sldId id="326" r:id="rId52"/>
    <p:sldId id="327" r:id="rId53"/>
    <p:sldId id="328" r:id="rId54"/>
    <p:sldId id="329" r:id="rId55"/>
    <p:sldId id="330" r:id="rId56"/>
    <p:sldId id="331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37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38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2AF15-D787-43FA-8E75-3907AF781620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75FE0-5994-4F2C-967C-502D66021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57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75FE0-5994-4F2C-967C-502D6602101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12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75FE0-5994-4F2C-967C-502D6602101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7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3/30/2019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04864"/>
            <a:ext cx="6858000" cy="990600"/>
          </a:xfrm>
        </p:spPr>
        <p:txBody>
          <a:bodyPr>
            <a:noAutofit/>
          </a:bodyPr>
          <a:lstStyle/>
          <a:p>
            <a:r>
              <a:rPr lang="ru-RU" sz="4000" b="1" spc="300" dirty="0" smtClean="0">
                <a:latin typeface="Monotype Corsiva" pitchFamily="66" charset="0"/>
                <a:cs typeface="Times New Roman" pitchFamily="18" charset="0"/>
              </a:rPr>
              <a:t>ДЕРЕВЯННОЕ КРУЖЕВО ИРКУТСКА</a:t>
            </a:r>
            <a:endParaRPr lang="ru-RU" sz="4000" b="1" spc="3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373216"/>
            <a:ext cx="8136904" cy="1152128"/>
          </a:xfrm>
        </p:spPr>
        <p:txBody>
          <a:bodyPr>
            <a:noAutofit/>
          </a:bodyPr>
          <a:lstStyle/>
          <a:p>
            <a:pPr algn="r"/>
            <a:r>
              <a:rPr lang="ru-RU" sz="1400" b="1" dirty="0">
                <a:latin typeface="Times New Roman" pitchFamily="18" charset="0"/>
              </a:rPr>
              <a:t>Автор: </a:t>
            </a:r>
            <a:r>
              <a:rPr lang="ru-RU" sz="1400" dirty="0"/>
              <a:t>Власевский Александр </a:t>
            </a:r>
          </a:p>
          <a:p>
            <a:pPr algn="r"/>
            <a:r>
              <a:rPr lang="ru-RU" sz="1400" dirty="0" smtClean="0">
                <a:effectLst/>
                <a:latin typeface="Times New Roman" pitchFamily="18" charset="0"/>
              </a:rPr>
              <a:t>Ученик 5 класса</a:t>
            </a:r>
          </a:p>
          <a:p>
            <a:endParaRPr lang="ru-RU" sz="1400" dirty="0" smtClean="0">
              <a:effectLst/>
              <a:latin typeface="Times New Roman" pitchFamily="18" charset="0"/>
            </a:endParaRPr>
          </a:p>
          <a:p>
            <a:r>
              <a:rPr lang="ru-RU" sz="1400" dirty="0" smtClean="0">
                <a:effectLst/>
                <a:latin typeface="Times New Roman" pitchFamily="18" charset="0"/>
              </a:rPr>
              <a:t>2019</a:t>
            </a:r>
            <a:endParaRPr lang="ru-RU" sz="1400" dirty="0">
              <a:effectLst/>
              <a:latin typeface="Times New Roman" pitchFamily="18" charset="0"/>
            </a:endParaRPr>
          </a:p>
          <a:p>
            <a:pPr algn="r"/>
            <a:endParaRPr lang="ru-RU" sz="1400" dirty="0" smtClean="0">
              <a:effectLst/>
              <a:latin typeface="Times New Roman" pitchFamily="18" charset="0"/>
            </a:endParaRPr>
          </a:p>
          <a:p>
            <a:pPr algn="r"/>
            <a:r>
              <a:rPr lang="ru-RU" sz="1400" b="1" dirty="0" smtClean="0">
                <a:latin typeface="Times New Roman" pitchFamily="18" charset="0"/>
              </a:rPr>
              <a:t>                                                     </a:t>
            </a:r>
            <a:endParaRPr lang="ru-RU" sz="1400" b="1" dirty="0">
              <a:latin typeface="Times New Roman" pitchFamily="18" charset="0"/>
            </a:endParaRPr>
          </a:p>
        </p:txBody>
      </p:sp>
      <p:sp>
        <p:nvSpPr>
          <p:cNvPr id="4" name="Текст 2"/>
          <p:cNvSpPr>
            <a:spLocks noGrp="1"/>
          </p:cNvSpPr>
          <p:nvPr/>
        </p:nvSpPr>
        <p:spPr>
          <a:xfrm>
            <a:off x="2551906" y="3109119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Текст 2"/>
          <p:cNvSpPr>
            <a:spLocks noGrp="1"/>
          </p:cNvSpPr>
          <p:nvPr/>
        </p:nvSpPr>
        <p:spPr>
          <a:xfrm>
            <a:off x="2704306" y="3261519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408" y="5558744"/>
            <a:ext cx="8064896" cy="1296144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Застройка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города после пожара 1879 г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. Вид города Иркутска. 1898.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Город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быстро восстановили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Он также строился из дерева и почти не отличался от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допожарной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застройки</a:t>
            </a:r>
            <a:r>
              <a:rPr lang="ru-RU" sz="2400" dirty="0" smtClean="0"/>
              <a:t>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6" y="260648"/>
            <a:ext cx="760125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272808" cy="720081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Застройка города после пожара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Вид города Иркутска. 1906.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6828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2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589240"/>
            <a:ext cx="7056784" cy="662785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Новая застройка Иркутска после пожара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Вид города Иркутска. 1914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04664"/>
            <a:ext cx="776828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00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40968"/>
            <a:ext cx="5208578" cy="35283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05064"/>
            <a:ext cx="3267709" cy="2232249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До сегодняшних дней сохранились деревянные дома, которые были построены в XVIII–XIX вв.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Это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 есть ценность нашего города.</a:t>
            </a:r>
          </a:p>
          <a:p>
            <a:pPr algn="ctr"/>
            <a:endParaRPr lang="ru-RU" dirty="0"/>
          </a:p>
        </p:txBody>
      </p:sp>
      <p:pic>
        <p:nvPicPr>
          <p:cNvPr id="9218" name="Picture 2" descr="M:\ФОТО\2015 конференция  деревянный иркутск\100D3100\DSC_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1256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ФОТО\2015 конференция  деревянный иркутск\100D3100\DSC_01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10458" r="11384" b="15878"/>
          <a:stretch/>
        </p:blipFill>
        <p:spPr bwMode="auto">
          <a:xfrm>
            <a:off x="3563888" y="288361"/>
            <a:ext cx="2551188" cy="31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M:\ФОТО\2015 конференция  деревянный иркутск\100D3100\DSC_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8361"/>
            <a:ext cx="2304256" cy="31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:\ФОТО\2015 конференция  деревянный иркутск\100D3100\DSC_01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r="7136"/>
          <a:stretch/>
        </p:blipFill>
        <p:spPr bwMode="auto">
          <a:xfrm>
            <a:off x="477568" y="288361"/>
            <a:ext cx="2732358" cy="314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M:\ФОТО\2015 конференция  деревянный иркутск\100D3100\DSC_0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6349"/>
          <a:stretch/>
        </p:blipFill>
        <p:spPr bwMode="auto">
          <a:xfrm>
            <a:off x="6383134" y="3573016"/>
            <a:ext cx="2389741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:\ФОТО\2015 конференция  деревянный иркутск\102D3100\DSC_03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7" y="3573016"/>
            <a:ext cx="273235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M:\ФОТО\2015 конференция  деревянный иркутск\102D3100\DSC_02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9500" r="11128" b="14013"/>
          <a:stretch/>
        </p:blipFill>
        <p:spPr bwMode="auto">
          <a:xfrm>
            <a:off x="3635896" y="3573016"/>
            <a:ext cx="242262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6 стилей деревянного декора </a:t>
            </a:r>
            <a:r>
              <a:rPr lang="ru-RU" sz="4000" dirty="0"/>
              <a:t>иркутских </a:t>
            </a:r>
            <a:r>
              <a:rPr lang="ru-RU" sz="4000" dirty="0" smtClean="0"/>
              <a:t>домов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3524" y="2204864"/>
            <a:ext cx="4464496" cy="360040"/>
          </a:xfrm>
        </p:spPr>
        <p:txBody>
          <a:bodyPr>
            <a:noAutofit/>
          </a:bodyPr>
          <a:lstStyle/>
          <a:p>
            <a:pPr lvl="0"/>
            <a:endParaRPr lang="ru-RU" sz="2600" dirty="0"/>
          </a:p>
          <a:p>
            <a:r>
              <a:rPr lang="ru-RU" sz="2800" b="1" dirty="0"/>
              <a:t>1. Сибирское барокко</a:t>
            </a:r>
            <a:endParaRPr lang="ru-RU" sz="2800" dirty="0"/>
          </a:p>
        </p:txBody>
      </p:sp>
      <p:pic>
        <p:nvPicPr>
          <p:cNvPr id="11266" name="Picture 2" descr="M:\ФОТО\2015 конференция  деревянный иркутск\100D3100\DSC_0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11871"/>
          <a:stretch/>
        </p:blipFill>
        <p:spPr bwMode="auto">
          <a:xfrm>
            <a:off x="899591" y="2587053"/>
            <a:ext cx="3678297" cy="16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M:\ФОТО\2015 конференция  деревянный иркутск\100D3100\DSC_049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 b="12105"/>
          <a:stretch/>
        </p:blipFill>
        <p:spPr bwMode="auto">
          <a:xfrm>
            <a:off x="899590" y="4365104"/>
            <a:ext cx="3678297" cy="152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:\ФОТО\2015 конференция  деревянный иркутск\100D3100\DSC_02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5382" r="5173" b="11682"/>
          <a:stretch/>
        </p:blipFill>
        <p:spPr bwMode="auto">
          <a:xfrm>
            <a:off x="5580112" y="2615509"/>
            <a:ext cx="2376264" cy="312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3471" y="5889914"/>
            <a:ext cx="748883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Сибирское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барроко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– пышный стиль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Это объемная резьба и обязательно 2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завитка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(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волюты).</a:t>
            </a:r>
            <a:endParaRPr lang="ru-RU" sz="2200" dirty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778" y="674413"/>
            <a:ext cx="3422483" cy="648072"/>
          </a:xfrm>
        </p:spPr>
        <p:txBody>
          <a:bodyPr/>
          <a:lstStyle/>
          <a:p>
            <a:pPr lvl="0"/>
            <a:r>
              <a:rPr lang="ru-RU" b="1" dirty="0" smtClean="0"/>
              <a:t>2. Классицизм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5877272"/>
            <a:ext cx="7704856" cy="747885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«Деревянный классицизм» – стиль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имитирующий в дереве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формы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каменной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архитектуры. 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3" name="Picture 5" descr="M:\ФОТО\2015 конференция  деревянный иркутск\100D3100\DSC_0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4"/>
          <a:stretch/>
        </p:blipFill>
        <p:spPr bwMode="auto">
          <a:xfrm>
            <a:off x="1174362" y="1130836"/>
            <a:ext cx="6910669" cy="45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887432" cy="37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3" y="3789040"/>
            <a:ext cx="3533169" cy="267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M:\ФОТО\2015 конференция  деревянный иркутск\100D3100\DSC_06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/>
          <a:stretch/>
        </p:blipFill>
        <p:spPr bwMode="auto">
          <a:xfrm>
            <a:off x="5282555" y="3787482"/>
            <a:ext cx="3419872" cy="26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3422483" cy="518769"/>
          </a:xfrm>
        </p:spPr>
        <p:txBody>
          <a:bodyPr/>
          <a:lstStyle/>
          <a:p>
            <a:r>
              <a:rPr lang="ru-RU" dirty="0"/>
              <a:t>3.	Модерн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2204864"/>
            <a:ext cx="3528392" cy="223224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 Иркутске модерн в дереве представлен лишь несколькими отдельными примерами. Он не стал массовым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явлением.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816424" cy="506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7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117311" cy="496156"/>
          </a:xfrm>
        </p:spPr>
        <p:txBody>
          <a:bodyPr/>
          <a:lstStyle/>
          <a:p>
            <a:r>
              <a:rPr lang="ru-RU" dirty="0"/>
              <a:t>4.	</a:t>
            </a:r>
            <a:r>
              <a:rPr lang="ru-RU" dirty="0" err="1"/>
              <a:t>Неатрибутированные</a:t>
            </a:r>
            <a:r>
              <a:rPr lang="ru-RU" dirty="0"/>
              <a:t> формы</a:t>
            </a:r>
          </a:p>
        </p:txBody>
      </p:sp>
      <p:pic>
        <p:nvPicPr>
          <p:cNvPr id="17411" name="Picture 3" descr="M:\ФОТО\2015 конференция  деревянный иркутск\100D3100\DSC_02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36888" r="36542"/>
          <a:stretch/>
        </p:blipFill>
        <p:spPr bwMode="auto">
          <a:xfrm>
            <a:off x="1043608" y="1988840"/>
            <a:ext cx="73705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6408" y="1192801"/>
            <a:ext cx="8424936" cy="57606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виды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деревянных убранств,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которые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пока не смогли отнести ни к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одному известному стилю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324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1472" y="764704"/>
            <a:ext cx="2337032" cy="5472608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Иркутск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– старинный город, который обладает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самым большим из городов Сибири разнообразием памятников деревянного зодчества XIX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Шедевры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деревянного зодчества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удивляют своим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разнообразием.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1998 году 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сторический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центр Иркутска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был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внесен в список для признания в качестве объекта культурного наследия ЮНЕСКО по инициативе Правительства РФ. 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01969"/>
            <a:ext cx="6508268" cy="56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737972" cy="56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45" y="332656"/>
            <a:ext cx="3960440" cy="561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5737" y="5977992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Сочетания двух, трех и более стилей является особенностью иркутского деревянного декора.</a:t>
            </a:r>
          </a:p>
        </p:txBody>
      </p:sp>
    </p:spTree>
    <p:extLst>
      <p:ext uri="{BB962C8B-B14F-4D97-AF65-F5344CB8AC3E}">
        <p14:creationId xmlns:p14="http://schemas.microsoft.com/office/powerpoint/2010/main" val="21957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57470" cy="568164"/>
          </a:xfrm>
        </p:spPr>
        <p:txBody>
          <a:bodyPr/>
          <a:lstStyle/>
          <a:p>
            <a:pPr algn="ctr"/>
            <a:r>
              <a:rPr lang="ru-RU" dirty="0" smtClean="0"/>
              <a:t>5.Древнерусский языческий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949280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Уникальная деревянная резьба не просто является украшением домов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но и несет в  себе символическое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значение.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6" y="1340768"/>
            <a:ext cx="747367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7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559398"/>
            <a:ext cx="7272808" cy="5566765"/>
          </a:xfrm>
        </p:spPr>
        <p:txBody>
          <a:bodyPr/>
          <a:lstStyle/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Украшение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дома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– это защита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от злых духов. Каждый элемент имеет смысл. Наши предки занимались сельским хозяйством, поэтому для них был важен хороший урожай, и символы на домах просят об этом.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5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4869160"/>
            <a:ext cx="1296144" cy="3747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37264" y="3436356"/>
            <a:ext cx="4392488" cy="3240360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Если  посмотреть  на наличник, то увидим, что он украшен резным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полукругом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, расположенным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</a:rPr>
              <a:t>посе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-редине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и еще двумя четвертинками кругов по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краям. Полукруг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четвертинки кругов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</a:rPr>
              <a:t>символизи-руют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солнце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: восход, полдень и закат. </a:t>
            </a:r>
          </a:p>
        </p:txBody>
      </p:sp>
      <p:pic>
        <p:nvPicPr>
          <p:cNvPr id="20483" name="Picture 3" descr="M:\ФОТО\2015 конференция  деревянный иркутск\102D3100\DSC_00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2" t="43457" r="14824" b="41579"/>
          <a:stretch/>
        </p:blipFill>
        <p:spPr bwMode="auto">
          <a:xfrm>
            <a:off x="888157" y="476672"/>
            <a:ext cx="7488832" cy="24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V="1">
            <a:off x="7740352" y="2780928"/>
            <a:ext cx="576063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484" name="Picture 4" descr="M:\ФОТО\2015 конференция  деревянный иркутск\100D3100\DSC_02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32236" r="67032" b="6043"/>
          <a:stretch/>
        </p:blipFill>
        <p:spPr bwMode="auto">
          <a:xfrm>
            <a:off x="5868144" y="3140969"/>
            <a:ext cx="223859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882501"/>
            <a:ext cx="7056784" cy="374753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Знаки солнца в иркутском деревянном декоре.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43809" y="2420888"/>
            <a:ext cx="2448272" cy="1509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12768" cy="497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9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556792"/>
            <a:ext cx="2588918" cy="8867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44208" y="3717032"/>
            <a:ext cx="2218120" cy="1029807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Знаки дождя и груд в иркутском деревянном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декоре.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554" name="Picture 2" descr="M:\ФОТО\2015 конференция  деревянный иркутск\100D3100\DSC_01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3" b="34222"/>
          <a:stretch/>
        </p:blipFill>
        <p:spPr bwMode="auto">
          <a:xfrm>
            <a:off x="827584" y="404664"/>
            <a:ext cx="7546067" cy="23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24944"/>
            <a:ext cx="5112568" cy="341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7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5661249"/>
            <a:ext cx="7848872" cy="64807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Знаки поля и семени (засеянного поля) и знаки дождя над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ними</a:t>
            </a:r>
          </a:p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в иркутском деревянном декоре.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836712"/>
            <a:ext cx="747048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4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1988840"/>
            <a:ext cx="2808312" cy="223224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Знаки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дождя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(треугольные),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знаки груд (полукруглые), знаки растений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располагающиеся на месте знака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поля.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602" name="Picture 2" descr="M:\ФОТО\2015 конференция  деревянный иркутск\102D3100\DSC_03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6558" r="19140" b="8069"/>
          <a:stretch/>
        </p:blipFill>
        <p:spPr bwMode="auto">
          <a:xfrm>
            <a:off x="971600" y="606813"/>
            <a:ext cx="4248472" cy="57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68144" y="2564904"/>
            <a:ext cx="2592287" cy="2520281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Идеальная расположения декора вокруг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окна в иркутской деревянной архитектуре XIX в. 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4536504" cy="557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2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20688"/>
            <a:ext cx="3422483" cy="568164"/>
          </a:xfrm>
        </p:spPr>
        <p:txBody>
          <a:bodyPr/>
          <a:lstStyle/>
          <a:p>
            <a:r>
              <a:rPr lang="ru-RU" sz="2200" dirty="0"/>
              <a:t>6.	Восточный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47498" y="4978481"/>
            <a:ext cx="3411725" cy="747885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Бурятский орнамент 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599029" cy="273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7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Взгляд в прошлое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5373216"/>
            <a:ext cx="4966767" cy="133980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Памятник Основателям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Иркутска 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Иркутск, как и другие старинные города Сибири, строили как острог, который располагали на высоком берегу.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Дерево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было главным доступным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строительным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материалом, к тому же дешевым, а камень был дорогой.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4" y="2204864"/>
            <a:ext cx="3186354" cy="42484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65149"/>
            <a:ext cx="2089175" cy="3171825"/>
          </a:xfrm>
        </p:spPr>
      </p:pic>
    </p:spTree>
    <p:extLst>
      <p:ext uri="{BB962C8B-B14F-4D97-AF65-F5344CB8AC3E}">
        <p14:creationId xmlns:p14="http://schemas.microsoft.com/office/powerpoint/2010/main" val="29017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676597"/>
          </a:xfrm>
        </p:spPr>
        <p:txBody>
          <a:bodyPr>
            <a:no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Иркутск – уникальный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город. В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нем сохранились практически в неизменном виде  деревянные дома, возведенные в XVIII–XIX вв..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Деревянная архитектура Иркутска </a:t>
            </a:r>
            <a:r>
              <a:rPr lang="ru-RU" sz="4000" dirty="0" smtClean="0"/>
              <a:t> в наши дни</a:t>
            </a:r>
            <a:endParaRPr lang="ru-RU" sz="4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4" b="13917"/>
          <a:stretch/>
        </p:blipFill>
        <p:spPr bwMode="auto">
          <a:xfrm>
            <a:off x="1259632" y="3356992"/>
            <a:ext cx="692987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4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:\ФОТО\2015 конференция  деревянный иркутск\100D3100\DSC_07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15031" b="11628"/>
          <a:stretch/>
        </p:blipFill>
        <p:spPr bwMode="auto">
          <a:xfrm>
            <a:off x="1043608" y="692696"/>
            <a:ext cx="7226796" cy="51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M:\ФОТО\2015 конференция  деревянный иркутск\102D3100\DSC_01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r="2"/>
          <a:stretch/>
        </p:blipFill>
        <p:spPr bwMode="auto">
          <a:xfrm>
            <a:off x="467544" y="639879"/>
            <a:ext cx="8296719" cy="53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9412"/>
            <a:ext cx="7344119" cy="489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1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ФОТО\2015 конференция  деревянный иркутск\101D3100\DSC_02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4820" r="243" b="182"/>
          <a:stretch/>
        </p:blipFill>
        <p:spPr bwMode="auto">
          <a:xfrm>
            <a:off x="608500" y="476672"/>
            <a:ext cx="7932212" cy="58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7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M:\ФОТО\2015 конференция  деревянный иркутск\101D3100\DSC_03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10022" r="-5058" b="26664"/>
          <a:stretch/>
        </p:blipFill>
        <p:spPr bwMode="auto">
          <a:xfrm>
            <a:off x="755576" y="908720"/>
            <a:ext cx="8206795" cy="42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:\ФОТО\2015 конференция  деревянный иркутск\101D3100\DSC_029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r="1816" b="12041"/>
          <a:stretch/>
        </p:blipFill>
        <p:spPr bwMode="auto">
          <a:xfrm>
            <a:off x="755576" y="1124744"/>
            <a:ext cx="7664187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ФОТО\2015 конференция  деревянный иркутск\101D3100\DSC_027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/>
          <a:stretch/>
        </p:blipFill>
        <p:spPr bwMode="auto">
          <a:xfrm>
            <a:off x="251520" y="188640"/>
            <a:ext cx="5375498" cy="436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M:\ФОТО\2015 конференция  деревянный иркутск\101D3100\DSC_0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:\ФОТО\2015 конференция  деревянный иркутск\100D3100\DSC_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770219"/>
            <a:ext cx="7768282" cy="51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:\ФОТО\2015 конференция  деревянный иркутск\100D3100\DSC_02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3048" b="3669"/>
          <a:stretch/>
        </p:blipFill>
        <p:spPr bwMode="auto">
          <a:xfrm>
            <a:off x="899592" y="1196752"/>
            <a:ext cx="7390085" cy="4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229200"/>
            <a:ext cx="8064896" cy="1221145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Иркутская деревянная крепость-острог –</a:t>
            </a:r>
          </a:p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начальный этап освоения Восточной Сибири.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http://archvuz.ru/sites/archvuz.ru/files/pic/2013_2/m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648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:\ФОТО\2015 конференция  деревянный иркутск\100D3100\DSC_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68542" cy="51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:\ФОТО\2015 конференция  деревянный иркутск\100D3100\DSC_0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460047" cy="497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9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:\ФОТО\2015 конференция  деревянный иркутск\100D3100\DSC_06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94" b="7286"/>
          <a:stretch/>
        </p:blipFill>
        <p:spPr bwMode="auto">
          <a:xfrm>
            <a:off x="1115616" y="692696"/>
            <a:ext cx="7200800" cy="55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:\ФОТО\2015 конференция  деревянный иркутск\100D3100\DSC_0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604063" cy="50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M:\ФОТО\2015 конференция  деревянный иркутск\100D3100\DSC_09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-13368" r="-1347" b="14630"/>
          <a:stretch/>
        </p:blipFill>
        <p:spPr bwMode="auto">
          <a:xfrm>
            <a:off x="716335" y="-9178"/>
            <a:ext cx="7776867" cy="55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4346" y="5805264"/>
            <a:ext cx="80976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Современные многоэтажки наступают на деревянную застройку.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:\ФОТО\2015 конференция  деревянный иркутск\100D3100\DSC_08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b="12850"/>
          <a:stretch/>
        </p:blipFill>
        <p:spPr bwMode="auto">
          <a:xfrm>
            <a:off x="1619672" y="1628800"/>
            <a:ext cx="5688632" cy="498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04664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Дерево не долговечно 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сегодня деревянные исторические дома находятся в плачевном состоянии.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4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:\ФОТО\2015 конференция  деревянный иркутск\100D3100\DSC_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156214" cy="477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197430" cy="1080120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130-квартал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К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350-летнему юбилею города Иркутска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построен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130-квартал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специально созданная зона исторической застройки. </a:t>
            </a:r>
          </a:p>
        </p:txBody>
      </p:sp>
      <p:pic>
        <p:nvPicPr>
          <p:cNvPr id="43010" name="Picture 2" descr="M:\ФОТО\2015 конференция  деревянный иркутск\102D3100\DSC_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72808" cy="48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M:\ФОТО\2015 конференция  деревянный иркутск\102D3100\DSC_02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r="8280" b="5689"/>
          <a:stretch/>
        </p:blipFill>
        <p:spPr bwMode="auto">
          <a:xfrm>
            <a:off x="1259632" y="734980"/>
            <a:ext cx="6712793" cy="547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:\ФОТО\2015 конференция  деревянный иркутск\102D3100\DSC_025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/>
          <a:stretch/>
        </p:blipFill>
        <p:spPr bwMode="auto">
          <a:xfrm>
            <a:off x="899592" y="980728"/>
            <a:ext cx="7552258" cy="51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7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229200"/>
            <a:ext cx="8136904" cy="1365161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Иркутская деревянная крепость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Реконструкция В.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Кочедамова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1695.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0648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M:\ФОТО\2015 конференция  деревянный иркутск\102D3100\DSC_02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1904"/>
          <a:stretch/>
        </p:blipFill>
        <p:spPr bwMode="auto">
          <a:xfrm>
            <a:off x="3203848" y="2564904"/>
            <a:ext cx="5703144" cy="390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M:\ФОТО\2015 конференция  деревянный иркутск\102D3100\DSC_02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0682" b="2253"/>
          <a:stretch/>
        </p:blipFill>
        <p:spPr bwMode="auto">
          <a:xfrm>
            <a:off x="611560" y="332656"/>
            <a:ext cx="304374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692696"/>
            <a:ext cx="2489749" cy="864096"/>
          </a:xfrm>
        </p:spPr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err="1" smtClean="0"/>
              <a:t>Тальцы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0341" y="1015226"/>
            <a:ext cx="7200800" cy="504056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Настоящую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атмосферу старинного Иркутска можно ощутить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музее "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Тальцы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".</a:t>
            </a:r>
          </a:p>
        </p:txBody>
      </p:sp>
      <p:pic>
        <p:nvPicPr>
          <p:cNvPr id="65540" name="Picture 4" descr="M:\ФОТО\2015 конференция  деревянный иркутск\101D3100\DSC_01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b="12538"/>
          <a:stretch/>
        </p:blipFill>
        <p:spPr bwMode="auto">
          <a:xfrm>
            <a:off x="1115616" y="1916832"/>
            <a:ext cx="7120210" cy="446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2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:\ФОТО\2015 конференция  деревянный иркутск\101D3100\DSC_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72497" cy="48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5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:\ФОТО\2015 конференция  деревянный иркутск\101D3100\DSC_0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"/>
          <a:stretch/>
        </p:blipFill>
        <p:spPr bwMode="auto">
          <a:xfrm>
            <a:off x="683568" y="692696"/>
            <a:ext cx="784856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ФОТО\2015 конференция  деревянный иркутск\101D3100\DSC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" y="558800"/>
            <a:ext cx="3711575" cy="55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M:\ФОТО\2015 конференция  деревянный иркутск\101D3100\DSC_00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2468"/>
          <a:stretch/>
        </p:blipFill>
        <p:spPr bwMode="auto">
          <a:xfrm>
            <a:off x="4943474" y="628651"/>
            <a:ext cx="3950023" cy="546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:\ФОТО\2015 конференция  деревянный иркутск\100D3100\DSC_0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928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0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:\ФОТО\2015 конференция  деревянный иркутск\101D3100\DSC_0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45283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Процесс изготовления: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	1. Выбираем рисунок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56263" cy="1440160"/>
          </a:xfrm>
        </p:spPr>
        <p:txBody>
          <a:bodyPr/>
          <a:lstStyle/>
          <a:p>
            <a:r>
              <a:rPr lang="ru-RU" dirty="0" smtClean="0"/>
              <a:t>Практическая часть</a:t>
            </a:r>
            <a:br>
              <a:rPr lang="ru-RU" dirty="0" smtClean="0"/>
            </a:br>
            <a:r>
              <a:rPr lang="ru-RU" sz="4000" dirty="0" smtClean="0"/>
              <a:t>Изготовление наличника</a:t>
            </a:r>
            <a:endParaRPr lang="ru-RU" sz="4000" dirty="0"/>
          </a:p>
        </p:txBody>
      </p:sp>
      <p:pic>
        <p:nvPicPr>
          <p:cNvPr id="50178" name="Picture 2" descr="M:\ФОТО\2015 конференция  деревянный иркутск\100D3100\DSC_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240360" cy="43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M:\ФОТО\2015 конференция  деревянный иркутск\100D3100\DSC_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2791365" cy="32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8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485463" cy="712180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2.	Переносим рисунок на бумагу – делаем шаблон</a:t>
            </a:r>
          </a:p>
        </p:txBody>
      </p:sp>
      <p:pic>
        <p:nvPicPr>
          <p:cNvPr id="51202" name="Picture 2" descr="M:\ФОТО\2015 конференция  деревянный иркутск\102D3100\DSC_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65942"/>
            <a:ext cx="2792636" cy="41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M:\ФОТО\2015 конференция  деревянный иркутск\102D3100\DSC_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44" y="2363252"/>
            <a:ext cx="4104456" cy="31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7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197430" cy="56816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3.	Переносим шаблон на деревянную заготовку</a:t>
            </a:r>
          </a:p>
        </p:txBody>
      </p:sp>
      <p:pic>
        <p:nvPicPr>
          <p:cNvPr id="52226" name="Picture 2" descr="M:\ФОТО\2015 конференция  деревянный иркутск\102D3100\DSC_0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7200800" cy="46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437112"/>
            <a:ext cx="6696744" cy="1886921"/>
          </a:xfrm>
        </p:spPr>
        <p:txBody>
          <a:bodyPr/>
          <a:lstStyle/>
          <a:p>
            <a:pPr algn="ctr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Иркутская каменно-деревянная крепость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Гравюра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Б. Лебединского. 1700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1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269438" cy="878809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4.	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Просверливаем отверстия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 поворотах и в узких местах, чтобы лобзикам было легче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выпиливать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3250" name="Picture 2" descr="M:\ФОТО\2015 конференция  деревянный иркутск\102D3100\DSC_0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904186" cy="460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:\ФОТО\2015 конференция  деревянный иркутск\102D3100\DSC_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4116388" cy="27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M:\ФОТО\2015 конференция  деревянный иркутск\102D3100\DSC_0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799" y="2852936"/>
            <a:ext cx="4645782" cy="32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:\ФОТО\2015 конференция  деревянный иркутск\102D3100\DSC_04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1" b="3963"/>
          <a:stretch/>
        </p:blipFill>
        <p:spPr bwMode="auto">
          <a:xfrm>
            <a:off x="1115616" y="1412776"/>
            <a:ext cx="4896544" cy="365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M:\ФОТО\2015 конференция  деревянный иркутск\102D3100\DSC_0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3" b="11289"/>
          <a:stretch/>
        </p:blipFill>
        <p:spPr bwMode="auto">
          <a:xfrm rot="5400000">
            <a:off x="4513825" y="2623079"/>
            <a:ext cx="5870972" cy="215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90835" cy="590777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5.	Выпиливаем лобзиком по контуру </a:t>
            </a:r>
          </a:p>
        </p:txBody>
      </p:sp>
      <p:pic>
        <p:nvPicPr>
          <p:cNvPr id="56322" name="Picture 2" descr="M:\ФОТО\2015 конференция  деревянный иркутск\102D3100\DSC_0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760170" cy="45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M:\ФОТО\2015 конференция  деревянный иркутск\102D3100\DSC_04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r="10986"/>
          <a:stretch/>
        </p:blipFill>
        <p:spPr bwMode="auto">
          <a:xfrm>
            <a:off x="4043362" y="2492896"/>
            <a:ext cx="4378741" cy="39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M:\ФОТО\2015 конференция  деревянный иркутск\102D3100\DSC_04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/>
          <a:stretch/>
        </p:blipFill>
        <p:spPr bwMode="auto">
          <a:xfrm>
            <a:off x="539552" y="404664"/>
            <a:ext cx="4104456" cy="316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835" y="404664"/>
            <a:ext cx="4032448" cy="568164"/>
          </a:xfrm>
        </p:spPr>
        <p:txBody>
          <a:bodyPr/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6.	Всё - изделие готово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2" name="Picture 4" descr="M:\ФОТО\2015 конференция  деревянный иркутск\102D3100\DSC_0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574828" cy="30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M:\ФОТО\2015 конференция  деревянный иркутск\102D3100\DSC_04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/>
          <a:stretch/>
        </p:blipFill>
        <p:spPr bwMode="auto">
          <a:xfrm>
            <a:off x="467544" y="1412776"/>
            <a:ext cx="4674594" cy="27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ФОТО\2015 конференция  деревянный иркутск\102D3100\DSC_049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9927" r="10073" b="6038"/>
          <a:stretch/>
        </p:blipFill>
        <p:spPr bwMode="auto">
          <a:xfrm>
            <a:off x="1043608" y="764704"/>
            <a:ext cx="7283591" cy="541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1916832"/>
            <a:ext cx="7756525" cy="1512888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7855588" cy="5566765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Отличительной чертой деревянного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зодчество Сибири XVI – XVIII вв.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были простота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строгость.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Дома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строили из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больших бревен, толщиной не менее </a:t>
            </a:r>
            <a:r>
              <a:rPr lang="en-US" altLang="ru-RU" sz="2600" dirty="0" smtClean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r>
              <a:rPr lang="ru-RU" altLang="ru-RU" sz="2600" dirty="0" smtClean="0">
                <a:solidFill>
                  <a:schemeClr val="accent1">
                    <a:lumMod val="75000"/>
                  </a:schemeClr>
                </a:solidFill>
              </a:rPr>
              <a:t>40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см, рубились они топором в «</a:t>
            </a:r>
            <a:r>
              <a:rPr lang="ru-RU" altLang="ru-RU" sz="2600" dirty="0" err="1">
                <a:solidFill>
                  <a:schemeClr val="accent1">
                    <a:lumMod val="75000"/>
                  </a:schemeClr>
                </a:solidFill>
              </a:rPr>
              <a:t>обло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» («в чашу») с выемкой в верхнем бревне. Крыша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чаще всего была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высокой, двускатной. Вверху, на стыке 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скатов, концы досок перекрывались толстым выдолбленным снизу бревном – «</a:t>
            </a:r>
            <a:r>
              <a:rPr lang="ru-RU" altLang="ru-RU" sz="2600" dirty="0" err="1">
                <a:solidFill>
                  <a:schemeClr val="accent1">
                    <a:lumMod val="75000"/>
                  </a:schemeClr>
                </a:solidFill>
              </a:rPr>
              <a:t>охлупнем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» («шеломом», «коньком»). Своей тяжестью он прижимал всю конструкцию крыши, придавая ей необходимую прочность. Конец «</a:t>
            </a:r>
            <a:r>
              <a:rPr lang="ru-RU" altLang="ru-RU" sz="2600" dirty="0" err="1">
                <a:solidFill>
                  <a:schemeClr val="accent1">
                    <a:lumMod val="75000"/>
                  </a:schemeClr>
                </a:solidFill>
              </a:rPr>
              <a:t>охлупня</a:t>
            </a:r>
            <a:r>
              <a:rPr lang="ru-RU" altLang="ru-RU" sz="2600" dirty="0">
                <a:solidFill>
                  <a:schemeClr val="accent1">
                    <a:lumMod val="75000"/>
                  </a:schemeClr>
                </a:solidFill>
              </a:rPr>
              <a:t>» обычно выдавался вперед и иногда декоративно обрабатывался.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endParaRPr lang="ru-RU" altLang="ru-RU" sz="96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4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6093296"/>
            <a:ext cx="4464496" cy="447665"/>
          </a:xfrm>
        </p:spPr>
        <p:txBody>
          <a:bodyPr/>
          <a:lstStyle/>
          <a:p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Иркутск. Вторая половина XVIII в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1" y="332656"/>
            <a:ext cx="771424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5"/>
            <a:ext cx="7704856" cy="245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517232"/>
            <a:ext cx="8424936" cy="122413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Пожар над Иркутском. Картина Дмитрия Степановича Романова, 1913г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В 1879 г.  произошел большой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 страшный пожар,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который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за 2 дня уничтожил весь город.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897216" cy="515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2919</TotalTime>
  <Words>624</Words>
  <Application>Microsoft Office PowerPoint</Application>
  <PresentationFormat>Экран (4:3)</PresentationFormat>
  <Paragraphs>78</Paragraphs>
  <Slides>67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Arial</vt:lpstr>
      <vt:lpstr>Book Antiqua</vt:lpstr>
      <vt:lpstr>Calibri</vt:lpstr>
      <vt:lpstr>Monotype Corsiva</vt:lpstr>
      <vt:lpstr>Times New Roman</vt:lpstr>
      <vt:lpstr>Wingdings</vt:lpstr>
      <vt:lpstr>Твердый переплет</vt:lpstr>
      <vt:lpstr>ДЕРЕВЯННОЕ КРУЖЕВО ИРКУТСКА</vt:lpstr>
      <vt:lpstr>Презентация PowerPoint</vt:lpstr>
      <vt:lpstr>Взгляд в прошлое</vt:lpstr>
      <vt:lpstr>Презентация PowerPoint</vt:lpstr>
      <vt:lpstr>Презентация PowerPoint</vt:lpstr>
      <vt:lpstr>Иркутская каменно-деревянная крепость  Гравюра Б. Лебединского. 1700. </vt:lpstr>
      <vt:lpstr>Презентация PowerPoint</vt:lpstr>
      <vt:lpstr>Иркутск. Вторая половина XVIII в. </vt:lpstr>
      <vt:lpstr>Презентация PowerPoint</vt:lpstr>
      <vt:lpstr>   Застройка города после пожара 1879 г. Вид города Иркутска. 1898.   Город быстро восстановили.  Он также строился из дерева и почти не отличался от допожарной застройки.</vt:lpstr>
      <vt:lpstr>Застройка города после пожара.  Вид города Иркутска. 1906. </vt:lpstr>
      <vt:lpstr>Новая застройка Иркутска после пожара.  Вид города Иркутска. 1914</vt:lpstr>
      <vt:lpstr>Презентация PowerPoint</vt:lpstr>
      <vt:lpstr>Презентация PowerPoint</vt:lpstr>
      <vt:lpstr>6 стилей деревянного декора иркутских домов</vt:lpstr>
      <vt:lpstr>2. Классицизм </vt:lpstr>
      <vt:lpstr>Презентация PowerPoint</vt:lpstr>
      <vt:lpstr>3. Модерн</vt:lpstr>
      <vt:lpstr>4. Неатрибутированные формы</vt:lpstr>
      <vt:lpstr>Презентация PowerPoint</vt:lpstr>
      <vt:lpstr>5.Древнерусский языческий</vt:lpstr>
      <vt:lpstr>Презентация PowerPoint</vt:lpstr>
      <vt:lpstr>Презентация PowerPoint</vt:lpstr>
      <vt:lpstr>Знаки солнца в иркутском деревянном декоре. </vt:lpstr>
      <vt:lpstr>Презентация PowerPoint</vt:lpstr>
      <vt:lpstr>Презентация PowerPoint</vt:lpstr>
      <vt:lpstr>Презентация PowerPoint</vt:lpstr>
      <vt:lpstr>Презентация PowerPoint</vt:lpstr>
      <vt:lpstr>6. Восточный</vt:lpstr>
      <vt:lpstr>Деревянная архитектура Иркутска  в наши дни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130-квартал К 350-летнему юбилею города Иркутска построен  130-квартал –  специально созданная зона исторической застройки. </vt:lpstr>
      <vt:lpstr>Презентация PowerPoint</vt:lpstr>
      <vt:lpstr>Презентация PowerPoint</vt:lpstr>
      <vt:lpstr>Презентация PowerPoint</vt:lpstr>
      <vt:lpstr>   Тальцы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часть Изготовление наличника</vt:lpstr>
      <vt:lpstr>2. Переносим рисунок на бумагу – делаем шаблон</vt:lpstr>
      <vt:lpstr>3. Переносим шаблон на деревянную заготовку</vt:lpstr>
      <vt:lpstr>4. Просверливаем отверстия на поворотах и в узких местах, чтобы лобзикам было легче выпиливать</vt:lpstr>
      <vt:lpstr>Презентация PowerPoint</vt:lpstr>
      <vt:lpstr>Презентация PowerPoint</vt:lpstr>
      <vt:lpstr>5. Выпиливаем лобзиком по контуру </vt:lpstr>
      <vt:lpstr>Презентация PowerPoint</vt:lpstr>
      <vt:lpstr>6. Всё - изделие готово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ДЕРЕВЯННОЕ КРУЖЕВО ИРКУТСКА</dc:title>
  <dc:creator>Evgeny</dc:creator>
  <cp:lastModifiedBy>Пользователь Windows</cp:lastModifiedBy>
  <cp:revision>66</cp:revision>
  <dcterms:created xsi:type="dcterms:W3CDTF">2015-05-04T20:50:24Z</dcterms:created>
  <dcterms:modified xsi:type="dcterms:W3CDTF">2019-03-31T03:50:21Z</dcterms:modified>
</cp:coreProperties>
</file>