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8" r:id="rId3"/>
    <p:sldId id="271" r:id="rId4"/>
    <p:sldId id="259" r:id="rId5"/>
    <p:sldId id="277" r:id="rId6"/>
    <p:sldId id="262" r:id="rId7"/>
    <p:sldId id="261" r:id="rId8"/>
    <p:sldId id="283" r:id="rId9"/>
    <p:sldId id="279" r:id="rId10"/>
    <p:sldId id="264" r:id="rId11"/>
    <p:sldId id="275" r:id="rId12"/>
    <p:sldId id="280" r:id="rId13"/>
    <p:sldId id="265" r:id="rId14"/>
    <p:sldId id="282" r:id="rId15"/>
    <p:sldId id="276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100" d="100"/>
          <a:sy n="100" d="100"/>
        </p:scale>
        <p:origin x="-744" y="-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A6996F-9140-45FD-B3F9-371DD8D7763D}" type="datetime1">
              <a:rPr lang="ru-RU" smtClean="0"/>
              <a:pPr rtl="0"/>
              <a:t>02.10.2018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A6F-4E7A-4E6E-9012-F96274AEF6B2}" type="datetime1">
              <a:rPr lang="ru-RU" smtClean="0"/>
              <a:pPr/>
              <a:t>02.10.2018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158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337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864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902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439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437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09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715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823929A-3E92-418D-A066-FED05B31E9AD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9E7C67-C2BD-4941-A346-AB738764299A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D11529E-5616-40BC-9FEC-DF0036DB0CE3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470CF-00B8-4C99-93AC-7762F18616F8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Рисунок 16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рямоугольник 12"/>
          <p:cNvSpPr/>
          <p:nvPr userDrawn="1"/>
        </p:nvSpPr>
        <p:spPr>
          <a:xfrm flipH="1">
            <a:off x="2" y="789993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DCA0-C03F-4492-B007-D22D604FBFE1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5CB36C-239E-4093-AC9E-364686CA375C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4B22A4-F44D-48AB-B396-1D548E7546D2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7B6D51-9EC1-419F-BAE3-7A474E6AC66A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D7FE1F-3016-4FEF-AA39-7ED033BDF267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C725DA3-CD89-4F16-A602-7834A791EF25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7021A72-417E-4F4E-81CB-569CE1F22BA5}" type="datetime1">
              <a:rPr lang="ru-RU" noProof="0" smtClean="0"/>
              <a:pPr rtl="0"/>
              <a:t>02.10.2018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000" y="2786058"/>
            <a:ext cx="10572823" cy="1908446"/>
          </a:xfrm>
        </p:spPr>
        <p:txBody>
          <a:bodyPr rtlCol="0"/>
          <a:lstStyle/>
          <a:p>
            <a:pPr rtl="0"/>
            <a:r>
              <a:rPr lang="ru-RU" dirty="0" smtClean="0"/>
              <a:t>Основы нотной грамоты</a:t>
            </a:r>
            <a:endParaRPr lang="ru-RU" dirty="0"/>
          </a:p>
        </p:txBody>
      </p:sp>
      <p:pic>
        <p:nvPicPr>
          <p:cNvPr id="10" name="Рисунок 9" descr="Клавиши пианино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Выполнила:  ученица 1 класса  МАОУ «Лицей № 7 имени Героя Советского Союза Б.К. Чернышева» г. Красноярска Янович Майя Михайловна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446" y="114298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Обычно, основы нотной грамоты объясняют на примере скрипичного ключа. Так записывают ноты первой октавы.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IMG_20181001_194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9636" y="2571744"/>
            <a:ext cx="6500858" cy="3021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9859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81001_1945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013" y="834573"/>
            <a:ext cx="5852591" cy="423750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23172" y="714356"/>
            <a:ext cx="4429156" cy="507684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2400" dirty="0" smtClean="0"/>
              <a:t>Длительность -это время звучания одной ноты. </a:t>
            </a:r>
          </a:p>
          <a:p>
            <a:pPr rtl="0"/>
            <a:r>
              <a:rPr lang="ru-RU" sz="2400" dirty="0" smtClean="0"/>
              <a:t>Целая нота самая долгая и считается, как 1 и 2 и 3 и 4 и</a:t>
            </a:r>
          </a:p>
          <a:p>
            <a:pPr rtl="0"/>
            <a:endParaRPr lang="ru-RU" sz="2400" dirty="0" smtClean="0"/>
          </a:p>
          <a:p>
            <a:pPr rtl="0"/>
            <a:r>
              <a:rPr lang="ru-RU" sz="2400" dirty="0" smtClean="0"/>
              <a:t>Половинная считается 1 и 2 и</a:t>
            </a:r>
          </a:p>
          <a:p>
            <a:pPr rtl="0"/>
            <a:endParaRPr lang="ru-RU" sz="2400" dirty="0" smtClean="0"/>
          </a:p>
          <a:p>
            <a:pPr rtl="0"/>
            <a:r>
              <a:rPr lang="ru-RU" sz="2400" dirty="0" smtClean="0"/>
              <a:t>Четвертная считается 1 и</a:t>
            </a:r>
          </a:p>
          <a:p>
            <a:pPr rtl="0"/>
            <a:endParaRPr lang="ru-RU" sz="2400" dirty="0" smtClean="0"/>
          </a:p>
          <a:p>
            <a:pPr rtl="0"/>
            <a:r>
              <a:rPr lang="ru-RU" sz="2400" dirty="0" smtClean="0"/>
              <a:t>Восьмая считается 1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62094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571612"/>
            <a:ext cx="9572658" cy="37623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видно на рисунке выше, в одной целой ноте две половинных, четыре четвертных или восемь восьмых. В половинной ноте две четвертных или четыре восьмых. В четвертной ноте две восьмых. Длительность нот может быть и еще меньше. </a:t>
            </a:r>
          </a:p>
          <a:p>
            <a:endParaRPr lang="ru-RU" sz="2800" dirty="0" smtClean="0"/>
          </a:p>
          <a:p>
            <a:r>
              <a:rPr lang="ru-RU" sz="2800" dirty="0" smtClean="0"/>
              <a:t>Сыграть длительность целой ноты можно разными способами, например как одна половинная и четыре восьмых или четыре четвертных.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7523172" y="214290"/>
            <a:ext cx="4429156" cy="6072230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sz="2400" dirty="0" smtClean="0"/>
              <a:t>Сильная доля – это ударная доля. </a:t>
            </a:r>
          </a:p>
          <a:p>
            <a:pPr rtl="0"/>
            <a:r>
              <a:rPr lang="ru-RU" sz="2400" dirty="0" smtClean="0"/>
              <a:t>Слабая доля – это безударная доля. </a:t>
            </a:r>
          </a:p>
          <a:p>
            <a:pPr rtl="0"/>
            <a:r>
              <a:rPr lang="ru-RU" sz="2400" dirty="0" smtClean="0"/>
              <a:t>Для обозначения сильной доли используется знак «</a:t>
            </a:r>
            <a:r>
              <a:rPr lang="ru-RU" sz="2400" dirty="0" smtClean="0">
                <a:latin typeface="Verdana"/>
                <a:ea typeface="Verdana"/>
              </a:rPr>
              <a:t>&gt;». </a:t>
            </a:r>
          </a:p>
          <a:p>
            <a:pPr rtl="0"/>
            <a:r>
              <a:rPr lang="ru-RU" sz="2400" dirty="0" smtClean="0">
                <a:latin typeface="Verdana"/>
                <a:ea typeface="Verdana"/>
              </a:rPr>
              <a:t>Для обозначения слабой ударной доли используется знак «-»</a:t>
            </a:r>
          </a:p>
          <a:p>
            <a:pPr rtl="0"/>
            <a:endParaRPr lang="ru-RU" sz="2400" dirty="0" smtClean="0">
              <a:latin typeface="Verdana"/>
              <a:ea typeface="Verdana"/>
            </a:endParaRPr>
          </a:p>
          <a:p>
            <a:pPr rtl="0"/>
            <a:r>
              <a:rPr lang="ru-RU" sz="2400" dirty="0" smtClean="0">
                <a:latin typeface="Verdana"/>
                <a:ea typeface="Verdana"/>
              </a:rPr>
              <a:t>Сильная доля похожа на ударение в слове. </a:t>
            </a:r>
          </a:p>
          <a:p>
            <a:pPr rtl="0"/>
            <a:endParaRPr lang="ru-RU" sz="2400" dirty="0" smtClean="0">
              <a:latin typeface="Verdana"/>
              <a:ea typeface="Verdana"/>
            </a:endParaRPr>
          </a:p>
          <a:p>
            <a:pPr rtl="0"/>
            <a:r>
              <a:rPr lang="ru-RU" sz="2400" dirty="0" smtClean="0">
                <a:latin typeface="Verdana"/>
                <a:ea typeface="Verdana"/>
              </a:rPr>
              <a:t>Чередование сильных и слабых долей образуют ритм в музыке.</a:t>
            </a:r>
          </a:p>
        </p:txBody>
      </p:sp>
      <p:pic>
        <p:nvPicPr>
          <p:cNvPr id="6" name="Рисунок 5" descr="IMG_20181001_195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438" y="428604"/>
            <a:ext cx="6279894" cy="5697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0352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57364"/>
            <a:ext cx="10001286" cy="34766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Такт – это отрезок мелодии от одной сильной доли до другой сильной доли. Такты делят произведение на одинаковые части. Такт разделяется тактовой чертой. В конце произведения ставится двойная тактовая черта.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04" y="2143116"/>
            <a:ext cx="9644130" cy="3429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важно знать основы нотной грамоты, чтобы  правильно сыграть на инструменте или спеть музыкальное произведение. Нотную грамоту можно сравнить с иностранным языком, который понимают  музыканты на всей планете. Благодаря нотной грамоте, музыку можно «сохранить» на бумаге. Изучать нотную грамоту не всегда просто, но это очень увлекательно.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6694" y="1214422"/>
            <a:ext cx="9144064" cy="1785950"/>
          </a:xfrm>
        </p:spPr>
        <p:txBody>
          <a:bodyPr/>
          <a:lstStyle/>
          <a:p>
            <a:r>
              <a:rPr lang="ru-RU" dirty="0" smtClean="0"/>
              <a:t>Это моя любимая песенка про собачек, которые решили научиться танцевать вальс. </a:t>
            </a:r>
            <a:r>
              <a:rPr lang="ru-RU" smtClean="0"/>
              <a:t>Непросто </a:t>
            </a:r>
            <a:r>
              <a:rPr lang="ru-RU" dirty="0" smtClean="0"/>
              <a:t>сыграть на фортепиано такую легкую песенку. Нужно обязательно знать особый музыкальный язык.</a:t>
            </a:r>
            <a:endParaRPr lang="ru-RU" dirty="0"/>
          </a:p>
        </p:txBody>
      </p:sp>
      <p:pic>
        <p:nvPicPr>
          <p:cNvPr id="5" name="Рисунок 4" descr="597278_html_643c2ea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16" y="3429000"/>
            <a:ext cx="5382377" cy="285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0810" y="214290"/>
            <a:ext cx="11215766" cy="131127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Для того чтобы можно было прочитать музыку, записанную на бумаге, необходимо знать основы нотной грамоты.  Я расскажу о следующих элементах нотной грамоты: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 smtClean="0"/>
          </a:p>
          <a:p>
            <a:pPr rtl="0"/>
            <a:r>
              <a:rPr lang="ru-RU" dirty="0" smtClean="0"/>
              <a:t>Нотный стан</a:t>
            </a:r>
          </a:p>
          <a:p>
            <a:pPr rtl="0"/>
            <a:r>
              <a:rPr lang="ru-RU" dirty="0" smtClean="0"/>
              <a:t>Написание ноты</a:t>
            </a:r>
          </a:p>
          <a:p>
            <a:pPr rtl="0"/>
            <a:r>
              <a:rPr lang="ru-RU" dirty="0" smtClean="0"/>
              <a:t>Звукоряд</a:t>
            </a:r>
          </a:p>
          <a:p>
            <a:pPr rtl="0"/>
            <a:r>
              <a:rPr lang="ru-RU" dirty="0" smtClean="0"/>
              <a:t>Скрипичный и басовый ключи</a:t>
            </a:r>
          </a:p>
          <a:p>
            <a:pPr rtl="0"/>
            <a:r>
              <a:rPr lang="ru-RU" dirty="0" smtClean="0"/>
              <a:t>Длительность нот</a:t>
            </a:r>
          </a:p>
          <a:p>
            <a:r>
              <a:rPr lang="ru-RU" dirty="0" smtClean="0"/>
              <a:t>Сильная и слабые доли</a:t>
            </a:r>
          </a:p>
          <a:p>
            <a:pPr rtl="0"/>
            <a:r>
              <a:rPr lang="ru-RU" dirty="0" smtClean="0"/>
              <a:t>Такт</a:t>
            </a:r>
          </a:p>
        </p:txBody>
      </p:sp>
    </p:spTree>
    <p:extLst>
      <p:ext uri="{BB962C8B-B14F-4D97-AF65-F5344CB8AC3E}">
        <p14:creationId xmlns=""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42" y="1214422"/>
            <a:ext cx="9215471" cy="1428760"/>
          </a:xfrm>
        </p:spPr>
        <p:txBody>
          <a:bodyPr rtlCol="0">
            <a:noAutofit/>
          </a:bodyPr>
          <a:lstStyle/>
          <a:p>
            <a:r>
              <a:rPr lang="ru-RU" sz="3200" dirty="0" smtClean="0"/>
              <a:t>Ноты записываются на нотном стане. Он состоит из пяти линеек. Номера линеек идут снизу вверх.</a:t>
            </a:r>
            <a:endParaRPr lang="ru-RU" sz="3200" dirty="0"/>
          </a:p>
        </p:txBody>
      </p:sp>
      <p:pic>
        <p:nvPicPr>
          <p:cNvPr id="11" name="Рисунок 10" descr="IMG_20181001_194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1008" y="2857495"/>
            <a:ext cx="7000924" cy="2714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077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1668" y="457200"/>
            <a:ext cx="4752983" cy="49006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Ноты записываются на </a:t>
            </a:r>
            <a:r>
              <a:rPr lang="ru-RU" dirty="0" err="1" smtClean="0"/>
              <a:t>линеейках</a:t>
            </a:r>
            <a:r>
              <a:rPr lang="ru-RU" dirty="0" smtClean="0"/>
              <a:t> или между линеек. Нотка – это овальная голова, которая может быть пустая или закрашенная, а также иметь штиль и хвост.</a:t>
            </a:r>
            <a:endParaRPr lang="ru-RU" dirty="0"/>
          </a:p>
        </p:txBody>
      </p:sp>
      <p:pic>
        <p:nvPicPr>
          <p:cNvPr id="9" name="Рисунок 8" descr="IMG_20181001_194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438" y="500043"/>
            <a:ext cx="5170239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274638"/>
            <a:ext cx="10358510" cy="109696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Всего в музыке семь нот: до, ре, ми, фа, соль, ля, си. Все ноты по порядку образуют звукоряд. </a:t>
            </a:r>
            <a:endParaRPr lang="ru-RU" dirty="0"/>
          </a:p>
        </p:txBody>
      </p:sp>
      <p:pic>
        <p:nvPicPr>
          <p:cNvPr id="3" name="Рисунок 2" descr="IMG_20181001_194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884" y="2571744"/>
            <a:ext cx="7072362" cy="342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028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00" y="2357430"/>
            <a:ext cx="10358510" cy="2571768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Ключ – это музыкальный знак, стоящий в начале нотного стана и он открывает запись. Ключ указывает место определенной ноты на нотном стане. Именно от этой ноты отсчитываются все остальные ноты.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Существует несколько ключей, но самые распространенные – это скрипичный и басовый ключи.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0597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0"/>
          <p:cNvSpPr>
            <a:spLocks noGrp="1"/>
          </p:cNvSpPr>
          <p:nvPr>
            <p:ph type="body" idx="1"/>
          </p:nvPr>
        </p:nvSpPr>
        <p:spPr>
          <a:xfrm>
            <a:off x="808000" y="1928802"/>
            <a:ext cx="5857916" cy="392909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У скрипичного ключа завитушка, расположенная на второй линеечке, обозначает размещение ноты «соль» первой октавы. Это самый распространенный ключ. </a:t>
            </a:r>
            <a:endParaRPr lang="ru-RU" sz="2400" dirty="0"/>
          </a:p>
        </p:txBody>
      </p:sp>
      <p:pic>
        <p:nvPicPr>
          <p:cNvPr id="5" name="Содержимое 8" descr="IMG_20181001_1946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6" y="1214422"/>
            <a:ext cx="4396337" cy="4736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314" y="642919"/>
            <a:ext cx="10715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Басовый ключ также называют ключом «фа». Завитушка и две точки окружают четвертую линейку, на которую помещается нота «фа» малой октавы. Это второй по распространенности ключ после скрипичного. </a:t>
            </a:r>
            <a:endParaRPr lang="ru-RU" sz="2800" dirty="0"/>
          </a:p>
        </p:txBody>
      </p:sp>
      <p:pic>
        <p:nvPicPr>
          <p:cNvPr id="3" name="Рисунок 2" descr="IMG_20181001_1946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082" y="2571744"/>
            <a:ext cx="4708594" cy="3429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1094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225281_TF02801094.potx" id="{8E3DF06B-641B-4C94-A278-546B0D782D26}" vid="{4503FE3A-8235-467C-ACA3-C3ED3F95DCAB}"/>
    </a:ext>
  </a:extLst>
</a:theme>
</file>

<file path=ppt/theme/theme2.xml><?xml version="1.0" encoding="utf-8"?>
<a:theme xmlns:a="http://schemas.openxmlformats.org/drawingml/2006/main" name="Тема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tf02801094</Template>
  <TotalTime>206</TotalTime>
  <Words>522</Words>
  <Application>Microsoft Office PowerPoint</Application>
  <PresentationFormat>Произвольный</PresentationFormat>
  <Paragraphs>48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tf02801094</vt:lpstr>
      <vt:lpstr>Основы нотной грамоты</vt:lpstr>
      <vt:lpstr>Слайд 2</vt:lpstr>
      <vt:lpstr>Для того чтобы можно было прочитать музыку, записанную на бумаге, необходимо знать основы нотной грамоты.  Я расскажу о следующих элементах нотной грамоты:</vt:lpstr>
      <vt:lpstr>Ноты записываются на нотном стане. Он состоит из пяти линеек. Номера линеек идут снизу вверх.</vt:lpstr>
      <vt:lpstr>Ноты записываются на линеейках или между линеек. Нотка – это овальная голова, которая может быть пустая или закрашенная, а также иметь штиль и хвост.</vt:lpstr>
      <vt:lpstr>Всего в музыке семь нот: до, ре, ми, фа, соль, ля, си. Все ноты по порядку образуют звукоряд. </vt:lpstr>
      <vt:lpstr>Ключ – это музыкальный знак, стоящий в начале нотного стана и он открывает запись. Ключ указывает место определенной ноты на нотном стане. Именно от этой ноты отсчитываются все остальные ноты.   Существует несколько ключей, но самые распространенные – это скрипичный и басовый ключи.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Очень важно знать основы нотной грамоты, чтобы  правильно сыграть на инструменте или спеть музыкальное произведение. Нотную грамоту можно сравнить с иностранным языком, который понимают  музыканты на всей планете. Благодаря нотной грамоте, музыку можно «сохранить» на бумаге. Изучать нотную грамоту не всегда просто, но это очень увлекательно.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нотной грамоты.</dc:title>
  <dc:creator>Пользователь Windows</dc:creator>
  <cp:lastModifiedBy>Пользователь Windows</cp:lastModifiedBy>
  <cp:revision>24</cp:revision>
  <dcterms:created xsi:type="dcterms:W3CDTF">2018-10-01T14:32:01Z</dcterms:created>
  <dcterms:modified xsi:type="dcterms:W3CDTF">2018-10-02T05:10:20Z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