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EB Garamond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BGaramond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EBGaramond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EBGaramond-bold.fntdata"/><Relationship Id="rId6" Type="http://schemas.openxmlformats.org/officeDocument/2006/relationships/slide" Target="slides/slide1.xml"/><Relationship Id="rId18" Type="http://schemas.openxmlformats.org/officeDocument/2006/relationships/font" Target="fonts/EBGaramon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10c1fc80f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10c1fc80f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10c1fc80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10c1fc80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10c1fc80f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10c1fc80f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2709218a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2709218a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10c1fc80f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10c1fc80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10c1fc80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10c1fc80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10c1fc80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510c1fc80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10c1fc80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10c1fc80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10c1fc80f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10c1fc80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10c1fc80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10c1fc80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10c1fc80f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10c1fc80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Презентация по изобразительному искусству </a:t>
            </a:r>
            <a:endParaRPr b="1" sz="48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Ученика 6 класса </a:t>
            </a:r>
            <a:endParaRPr sz="26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Столярова Романа Дмитриевича</a:t>
            </a:r>
            <a:endParaRPr sz="2600">
              <a:solidFill>
                <a:srgbClr val="434343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11800" y="4483775"/>
            <a:ext cx="85206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МАОУ «Лицей №7 имени Героя Советского Союза Б.К. Чернышева»</a:t>
            </a:r>
            <a:endParaRPr sz="20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2"/>
          <p:cNvPicPr preferRelativeResize="0"/>
          <p:nvPr/>
        </p:nvPicPr>
        <p:blipFill rotWithShape="1">
          <a:blip r:embed="rId4">
            <a:alphaModFix/>
          </a:blip>
          <a:srcRect b="5794" l="6004" r="3563" t="8228"/>
          <a:stretch/>
        </p:blipFill>
        <p:spPr>
          <a:xfrm>
            <a:off x="0" y="0"/>
            <a:ext cx="721153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2"/>
          <p:cNvSpPr txBox="1"/>
          <p:nvPr>
            <p:ph idx="1" type="subTitle"/>
          </p:nvPr>
        </p:nvSpPr>
        <p:spPr>
          <a:xfrm>
            <a:off x="4701850" y="167525"/>
            <a:ext cx="4260300" cy="32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Увеличиваем детализацию.  Добавляем оконные рамы, сетку навершия, округлую впадину бокового входа.</a:t>
            </a:r>
            <a:endParaRPr sz="22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3"/>
          <p:cNvPicPr preferRelativeResize="0"/>
          <p:nvPr/>
        </p:nvPicPr>
        <p:blipFill rotWithShape="1">
          <a:blip r:embed="rId4">
            <a:alphaModFix/>
          </a:blip>
          <a:srcRect b="3138" l="2181" r="0" t="0"/>
          <a:stretch/>
        </p:blipFill>
        <p:spPr>
          <a:xfrm>
            <a:off x="0" y="0"/>
            <a:ext cx="692329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3"/>
          <p:cNvSpPr txBox="1"/>
          <p:nvPr>
            <p:ph idx="1" type="subTitle"/>
          </p:nvPr>
        </p:nvSpPr>
        <p:spPr>
          <a:xfrm>
            <a:off x="4804200" y="87125"/>
            <a:ext cx="4260300" cy="2244600"/>
          </a:xfrm>
          <a:prstGeom prst="rect">
            <a:avLst/>
          </a:prstGeom>
          <a:solidFill>
            <a:srgbClr val="D9D9D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Добавляем светотень.  Солнце находится справа, поэтому вертикальные поверхности в левой части находятся в тени.  Также свету сложно проникнуть между колонн основного входа и внутрь витрин первого этажа. Добавляем падающие тени от купола и балкона. Я также добавил отраженный блик на витринах ближе к углу.</a:t>
            </a:r>
            <a:endParaRPr sz="17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/>
          <p:nvPr>
            <p:ph idx="1" type="subTitle"/>
          </p:nvPr>
        </p:nvSpPr>
        <p:spPr>
          <a:xfrm>
            <a:off x="4780325" y="241200"/>
            <a:ext cx="4129500" cy="4590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Мне очень понравилось работать над этим рисунком.  Надеюсь, Вам понравилась моя работа!  Приезжайте к нам в Челябинск и посетите Цирк!</a:t>
            </a:r>
            <a:endParaRPr sz="24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24" name="Google Shape;12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875" y="152400"/>
            <a:ext cx="36302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4572000" y="210300"/>
            <a:ext cx="4260300" cy="47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Меня зовут Столяров Роман.</a:t>
            </a:r>
            <a:endParaRPr sz="26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Я живу в городе Челябинске и  очень люблю архитектуру.  В нашем городе множество интересных зданий, одно из них — здание государственного Цирка.  Я  бы хотел его нарисовать.</a:t>
            </a:r>
            <a:endParaRPr sz="26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b="0" l="11190" r="26843" t="0"/>
          <a:stretch/>
        </p:blipFill>
        <p:spPr>
          <a:xfrm>
            <a:off x="165650" y="260000"/>
            <a:ext cx="4215850" cy="453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4572000" y="210300"/>
            <a:ext cx="4260300" cy="47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Здание цирка было построено в 1979 году по проекту «Челябинскгражданпроект»: архитекторы Ю. А. Мотов, Л. В. Онищенко, Я. И. Рувинов.  Здание представляет собой цилиндр </a:t>
            </a:r>
            <a:r>
              <a:rPr lang="en" sz="2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с куполом окруженным зубчатой бетонной чашей.</a:t>
            </a:r>
            <a:r>
              <a:rPr lang="en" sz="2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  Я решил использовать стиль карандашной графики чтобы акцентировать его необычную форму.</a:t>
            </a:r>
            <a:endParaRPr sz="22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4">
            <a:alphaModFix/>
          </a:blip>
          <a:srcRect b="0" l="11956" r="0" t="26112"/>
          <a:stretch/>
        </p:blipFill>
        <p:spPr>
          <a:xfrm>
            <a:off x="372700" y="443775"/>
            <a:ext cx="3757000" cy="220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700" y="2745202"/>
            <a:ext cx="3757000" cy="2088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idx="1" type="subTitle"/>
          </p:nvPr>
        </p:nvSpPr>
        <p:spPr>
          <a:xfrm>
            <a:off x="4572000" y="152400"/>
            <a:ext cx="4260300" cy="47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Начинаем рисунок с поиска чертежей и фотографий объекта.  Выбираем удачный ракурс.  Я выбрал эту фотографию и ракурс потому что он отлично передает монументальность строения и показывает зубчатый купол с выигрышной стороны.</a:t>
            </a:r>
            <a:endParaRPr sz="22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 rotWithShape="1">
          <a:blip r:embed="rId4">
            <a:alphaModFix/>
          </a:blip>
          <a:srcRect b="10704" l="0" r="0" t="10704"/>
          <a:stretch/>
        </p:blipFill>
        <p:spPr>
          <a:xfrm>
            <a:off x="152400" y="152400"/>
            <a:ext cx="4267200" cy="251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819401"/>
            <a:ext cx="42672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 rotWithShape="1">
          <a:blip r:embed="rId4">
            <a:alphaModFix/>
          </a:blip>
          <a:srcRect b="6783" l="8581" r="4823" t="10687"/>
          <a:stretch/>
        </p:blipFill>
        <p:spPr>
          <a:xfrm>
            <a:off x="0" y="-1"/>
            <a:ext cx="719151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>
            <p:ph idx="1" type="subTitle"/>
          </p:nvPr>
        </p:nvSpPr>
        <p:spPr>
          <a:xfrm>
            <a:off x="4704525" y="153875"/>
            <a:ext cx="4260300" cy="26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Сначала строим перспективу по двум опорным точкам. Отмечаем, что перспектива получится более искаженная, чем на фотографии, но это только усилит ощущение монументальности здания.</a:t>
            </a:r>
            <a:endParaRPr sz="22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 rotWithShape="1">
          <a:blip r:embed="rId4">
            <a:alphaModFix/>
          </a:blip>
          <a:srcRect b="12457" l="9145" r="6330" t="8944"/>
          <a:stretch/>
        </p:blipFill>
        <p:spPr>
          <a:xfrm>
            <a:off x="0" y="0"/>
            <a:ext cx="73772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/>
          <p:nvPr>
            <p:ph idx="1" type="subTitle"/>
          </p:nvPr>
        </p:nvSpPr>
        <p:spPr>
          <a:xfrm>
            <a:off x="4704525" y="153875"/>
            <a:ext cx="4260300" cy="32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Перспектива построена.  Достраиваем левую часть здания, где расположен боковой вход и подъем на второй этаж.  До 90-х годов оба боковых входа украшали медные статуи цирковой тематики, но, к сожалению, были демонтированы в кризисные времена.</a:t>
            </a:r>
            <a:endParaRPr sz="22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 rotWithShape="1">
          <a:blip r:embed="rId4">
            <a:alphaModFix/>
          </a:blip>
          <a:srcRect b="6184" l="5009" r="5376" t="9449"/>
          <a:stretch/>
        </p:blipFill>
        <p:spPr>
          <a:xfrm>
            <a:off x="0" y="0"/>
            <a:ext cx="72866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 txBox="1"/>
          <p:nvPr>
            <p:ph idx="1" type="subTitle"/>
          </p:nvPr>
        </p:nvSpPr>
        <p:spPr>
          <a:xfrm>
            <a:off x="4701850" y="167525"/>
            <a:ext cx="4260300" cy="32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Отрисовываем правую часть: балкон и основной вход в цирк. Балкон эффектно подпирается пятью массивными колоннами.</a:t>
            </a:r>
            <a:endParaRPr sz="22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 rotWithShape="1">
          <a:blip r:embed="rId4">
            <a:alphaModFix/>
          </a:blip>
          <a:srcRect b="8352" l="7007" r="3387" t="5358"/>
          <a:stretch/>
        </p:blipFill>
        <p:spPr>
          <a:xfrm>
            <a:off x="0" y="0"/>
            <a:ext cx="712685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/>
          <p:nvPr>
            <p:ph idx="1" type="subTitle"/>
          </p:nvPr>
        </p:nvSpPr>
        <p:spPr>
          <a:xfrm>
            <a:off x="4701850" y="167525"/>
            <a:ext cx="4260300" cy="32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Рисуем зубчатую чашу и купол.  С этого ракурса чаша выглядит очень эффектно, а купол не виден: от него остается только навершие.</a:t>
            </a:r>
            <a:endParaRPr sz="22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1"/>
          <p:cNvPicPr preferRelativeResize="0"/>
          <p:nvPr/>
        </p:nvPicPr>
        <p:blipFill rotWithShape="1">
          <a:blip r:embed="rId4">
            <a:alphaModFix/>
          </a:blip>
          <a:srcRect b="10884" l="8998" r="5223" t="8903"/>
          <a:stretch/>
        </p:blipFill>
        <p:spPr>
          <a:xfrm>
            <a:off x="0" y="0"/>
            <a:ext cx="733164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1"/>
          <p:cNvSpPr txBox="1"/>
          <p:nvPr>
            <p:ph idx="1" type="subTitle"/>
          </p:nvPr>
        </p:nvSpPr>
        <p:spPr>
          <a:xfrm>
            <a:off x="4701850" y="167525"/>
            <a:ext cx="4260300" cy="32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Обводим основные линии и стираем все лишнее.  Прорисовываем ступени и зубцы чаши.  Здание начинает приобретать законченный вид.</a:t>
            </a:r>
            <a:endParaRPr sz="22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