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1"/>
  </p:notesMasterIdLst>
  <p:sldIdLst>
    <p:sldId id="256" r:id="rId2"/>
    <p:sldId id="257" r:id="rId3"/>
    <p:sldId id="264" r:id="rId4"/>
    <p:sldId id="258" r:id="rId5"/>
    <p:sldId id="259" r:id="rId6"/>
    <p:sldId id="260" r:id="rId7"/>
    <p:sldId id="261" r:id="rId8"/>
    <p:sldId id="262" r:id="rId9"/>
    <p:sldId id="263"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9"/>
    <p:penClr>
      <a:schemeClr val="bg2"/>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1" autoAdjust="0"/>
    <p:restoredTop sz="94660"/>
  </p:normalViewPr>
  <p:slideViewPr>
    <p:cSldViewPr>
      <p:cViewPr>
        <p:scale>
          <a:sx n="60" d="100"/>
          <a:sy n="60" d="100"/>
        </p:scale>
        <p:origin x="-1680" y="-19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80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2D3153-9B2B-459D-A7C6-77BDAF47C400}" type="datetimeFigureOut">
              <a:rPr lang="ru-RU" smtClean="0"/>
              <a:t>26.01.2019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506B31-95B1-4F4E-9E1F-49AC4C357804}" type="slidenum">
              <a:rPr lang="ru-RU" smtClean="0"/>
              <a:t>‹#›</a:t>
            </a:fld>
            <a:endParaRPr lang="ru-RU"/>
          </a:p>
        </p:txBody>
      </p:sp>
    </p:spTree>
    <p:extLst>
      <p:ext uri="{BB962C8B-B14F-4D97-AF65-F5344CB8AC3E}">
        <p14:creationId xmlns:p14="http://schemas.microsoft.com/office/powerpoint/2010/main" val="3011460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B506B31-95B1-4F4E-9E1F-49AC4C357804}" type="slidenum">
              <a:rPr lang="ru-RU" smtClean="0"/>
              <a:t>5</a:t>
            </a:fld>
            <a:endParaRPr lang="ru-RU"/>
          </a:p>
        </p:txBody>
      </p:sp>
    </p:spTree>
    <p:extLst>
      <p:ext uri="{BB962C8B-B14F-4D97-AF65-F5344CB8AC3E}">
        <p14:creationId xmlns:p14="http://schemas.microsoft.com/office/powerpoint/2010/main" val="281082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B506B31-95B1-4F4E-9E1F-49AC4C357804}" type="slidenum">
              <a:rPr lang="ru-RU" smtClean="0"/>
              <a:t>8</a:t>
            </a:fld>
            <a:endParaRPr lang="ru-RU"/>
          </a:p>
        </p:txBody>
      </p:sp>
    </p:spTree>
    <p:extLst>
      <p:ext uri="{BB962C8B-B14F-4D97-AF65-F5344CB8AC3E}">
        <p14:creationId xmlns:p14="http://schemas.microsoft.com/office/powerpoint/2010/main" val="132353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ru-RU" smtClean="0"/>
              <a:t>Образец заголовка</a:t>
            </a:r>
            <a:endParaRPr lang="en-US" dirty="0"/>
          </a:p>
        </p:txBody>
      </p:sp>
      <p:sp>
        <p:nvSpPr>
          <p:cNvPr id="11" name="Date Placeholder 10"/>
          <p:cNvSpPr>
            <a:spLocks noGrp="1"/>
          </p:cNvSpPr>
          <p:nvPr>
            <p:ph type="dt" sz="half" idx="10"/>
          </p:nvPr>
        </p:nvSpPr>
        <p:spPr bwMode="black"/>
        <p:txBody>
          <a:bodyPr/>
          <a:lstStyle/>
          <a:p>
            <a:fld id="{1C1FCF5E-E6B4-481E-ABEE-4936AA1623C8}" type="datetimeFigureOut">
              <a:rPr lang="ru-RU" smtClean="0"/>
              <a:t>26.01.2019</a:t>
            </a:fld>
            <a:endParaRPr lang="ru-RU"/>
          </a:p>
        </p:txBody>
      </p:sp>
      <p:sp>
        <p:nvSpPr>
          <p:cNvPr id="17" name="Slide Number Placeholder 16"/>
          <p:cNvSpPr>
            <a:spLocks noGrp="1"/>
          </p:cNvSpPr>
          <p:nvPr>
            <p:ph type="sldNum" sz="quarter" idx="11"/>
          </p:nvPr>
        </p:nvSpPr>
        <p:spPr/>
        <p:txBody>
          <a:bodyPr/>
          <a:lstStyle/>
          <a:p>
            <a:fld id="{D95B8D78-799A-48B4-977A-BD2A904C66C5}" type="slidenum">
              <a:rPr lang="ru-RU" smtClean="0"/>
              <a:t>‹#›</a:t>
            </a:fld>
            <a:endParaRPr lang="ru-RU"/>
          </a:p>
        </p:txBody>
      </p:sp>
      <p:sp>
        <p:nvSpPr>
          <p:cNvPr id="19" name="Footer Placeholder 1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C1FCF5E-E6B4-481E-ABEE-4936AA1623C8}" type="datetimeFigureOut">
              <a:rPr lang="ru-RU" smtClean="0"/>
              <a:t>26.01.2019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95B8D78-799A-48B4-977A-BD2A904C66C5}"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C1FCF5E-E6B4-481E-ABEE-4936AA1623C8}" type="datetimeFigureOut">
              <a:rPr lang="ru-RU" smtClean="0"/>
              <a:t>26.01.2019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95B8D78-799A-48B4-977A-BD2A904C66C5}" type="slidenum">
              <a:rPr lang="ru-RU" smtClean="0"/>
              <a:t>‹#›</a:t>
            </a:fld>
            <a:endParaRPr lang="ru-RU"/>
          </a:p>
        </p:txBody>
      </p:sp>
      <p:sp>
        <p:nvSpPr>
          <p:cNvPr id="2" name="Vertical Title 1"/>
          <p:cNvSpPr>
            <a:spLocks noGrp="1"/>
          </p:cNvSpPr>
          <p:nvPr>
            <p:ph type="title" orient="vert"/>
          </p:nvPr>
        </p:nvSpPr>
        <p:spPr>
          <a:xfrm>
            <a:off x="7239000" y="914401"/>
            <a:ext cx="926980" cy="5029200"/>
          </a:xfrm>
        </p:spPr>
        <p:txBody>
          <a:bodyPr vert="eaVert"/>
          <a:lstStyle/>
          <a:p>
            <a:r>
              <a:rPr lang="ru-RU" smtClean="0"/>
              <a:t>Образец заголовка</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Title 8"/>
          <p:cNvSpPr>
            <a:spLocks noGrp="1"/>
          </p:cNvSpPr>
          <p:nvPr>
            <p:ph type="title"/>
          </p:nvPr>
        </p:nvSpPr>
        <p:spPr/>
        <p:txBody>
          <a:bodyPr/>
          <a:lstStyle/>
          <a:p>
            <a:r>
              <a:rPr lang="ru-RU" smtClean="0"/>
              <a:t>Образец заголовка</a:t>
            </a:r>
            <a:endParaRPr lang="en-US"/>
          </a:p>
        </p:txBody>
      </p:sp>
      <p:sp>
        <p:nvSpPr>
          <p:cNvPr id="11" name="Date Placeholder 10"/>
          <p:cNvSpPr>
            <a:spLocks noGrp="1"/>
          </p:cNvSpPr>
          <p:nvPr>
            <p:ph type="dt" sz="half" idx="14"/>
          </p:nvPr>
        </p:nvSpPr>
        <p:spPr/>
        <p:txBody>
          <a:bodyPr/>
          <a:lstStyle/>
          <a:p>
            <a:fld id="{1C1FCF5E-E6B4-481E-ABEE-4936AA1623C8}" type="datetimeFigureOut">
              <a:rPr lang="ru-RU" smtClean="0"/>
              <a:t>26.01.2019</a:t>
            </a:fld>
            <a:endParaRPr lang="ru-RU"/>
          </a:p>
        </p:txBody>
      </p:sp>
      <p:sp>
        <p:nvSpPr>
          <p:cNvPr id="12" name="Slide Number Placeholder 11"/>
          <p:cNvSpPr>
            <a:spLocks noGrp="1"/>
          </p:cNvSpPr>
          <p:nvPr>
            <p:ph type="sldNum" sz="quarter" idx="15"/>
          </p:nvPr>
        </p:nvSpPr>
        <p:spPr/>
        <p:txBody>
          <a:bodyPr/>
          <a:lstStyle/>
          <a:p>
            <a:fld id="{D95B8D78-799A-48B4-977A-BD2A904C66C5}" type="slidenum">
              <a:rPr lang="ru-RU" smtClean="0"/>
              <a:t>‹#›</a:t>
            </a:fld>
            <a:endParaRPr lang="ru-RU"/>
          </a:p>
        </p:txBody>
      </p:sp>
      <p:sp>
        <p:nvSpPr>
          <p:cNvPr id="13" name="Footer Placeholder 12"/>
          <p:cNvSpPr>
            <a:spLocks noGrp="1"/>
          </p:cNvSpPr>
          <p:nvPr>
            <p:ph type="ftr" sz="quarter" idx="16"/>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ru-RU" smtClean="0"/>
              <a:t>Образец заголовка</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3" name="Date Placeholder 12"/>
          <p:cNvSpPr>
            <a:spLocks noGrp="1"/>
          </p:cNvSpPr>
          <p:nvPr>
            <p:ph type="dt" sz="half" idx="10"/>
          </p:nvPr>
        </p:nvSpPr>
        <p:spPr/>
        <p:txBody>
          <a:bodyPr/>
          <a:lstStyle/>
          <a:p>
            <a:fld id="{1C1FCF5E-E6B4-481E-ABEE-4936AA1623C8}" type="datetimeFigureOut">
              <a:rPr lang="ru-RU" smtClean="0"/>
              <a:t>26.01.2019</a:t>
            </a:fld>
            <a:endParaRPr lang="ru-RU"/>
          </a:p>
        </p:txBody>
      </p:sp>
      <p:sp>
        <p:nvSpPr>
          <p:cNvPr id="14" name="Slide Number Placeholder 13"/>
          <p:cNvSpPr>
            <a:spLocks noGrp="1"/>
          </p:cNvSpPr>
          <p:nvPr>
            <p:ph type="sldNum" sz="quarter" idx="11"/>
          </p:nvPr>
        </p:nvSpPr>
        <p:spPr/>
        <p:txBody>
          <a:bodyPr/>
          <a:lstStyle/>
          <a:p>
            <a:fld id="{D95B8D78-799A-48B4-977A-BD2A904C66C5}"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Date Placeholder 8"/>
          <p:cNvSpPr>
            <a:spLocks noGrp="1"/>
          </p:cNvSpPr>
          <p:nvPr>
            <p:ph type="dt" sz="half" idx="15"/>
          </p:nvPr>
        </p:nvSpPr>
        <p:spPr/>
        <p:txBody>
          <a:bodyPr/>
          <a:lstStyle/>
          <a:p>
            <a:fld id="{1C1FCF5E-E6B4-481E-ABEE-4936AA1623C8}" type="datetimeFigureOut">
              <a:rPr lang="ru-RU" smtClean="0"/>
              <a:t>26.01.2019</a:t>
            </a:fld>
            <a:endParaRPr lang="ru-RU"/>
          </a:p>
        </p:txBody>
      </p:sp>
      <p:sp>
        <p:nvSpPr>
          <p:cNvPr id="12" name="Slide Number Placeholder 11"/>
          <p:cNvSpPr>
            <a:spLocks noGrp="1"/>
          </p:cNvSpPr>
          <p:nvPr>
            <p:ph type="sldNum" sz="quarter" idx="16"/>
          </p:nvPr>
        </p:nvSpPr>
        <p:spPr/>
        <p:txBody>
          <a:bodyPr/>
          <a:lstStyle/>
          <a:p>
            <a:fld id="{D95B8D78-799A-48B4-977A-BD2A904C66C5}" type="slidenum">
              <a:rPr lang="ru-RU" smtClean="0"/>
              <a:t>‹#›</a:t>
            </a:fld>
            <a:endParaRPr lang="ru-RU"/>
          </a:p>
        </p:txBody>
      </p:sp>
      <p:sp>
        <p:nvSpPr>
          <p:cNvPr id="13" name="Footer Placeholder 12"/>
          <p:cNvSpPr>
            <a:spLocks noGrp="1"/>
          </p:cNvSpPr>
          <p:nvPr>
            <p:ph type="ftr" sz="quarter" idx="17"/>
          </p:nvPr>
        </p:nvSpPr>
        <p:spPr/>
        <p:txBody>
          <a:bodyPr/>
          <a:lstStyle/>
          <a:p>
            <a:endParaRPr lang="ru-RU"/>
          </a:p>
        </p:txBody>
      </p:sp>
      <p:sp>
        <p:nvSpPr>
          <p:cNvPr id="16" name="Title 15"/>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ru-RU" smtClean="0"/>
              <a:t>Образец текста</a:t>
            </a:r>
          </a:p>
        </p:txBody>
      </p:sp>
      <p:sp>
        <p:nvSpPr>
          <p:cNvPr id="11" name="Date Placeholder 10"/>
          <p:cNvSpPr>
            <a:spLocks noGrp="1"/>
          </p:cNvSpPr>
          <p:nvPr>
            <p:ph type="dt" sz="half" idx="16"/>
          </p:nvPr>
        </p:nvSpPr>
        <p:spPr/>
        <p:txBody>
          <a:bodyPr/>
          <a:lstStyle/>
          <a:p>
            <a:fld id="{1C1FCF5E-E6B4-481E-ABEE-4936AA1623C8}" type="datetimeFigureOut">
              <a:rPr lang="ru-RU" smtClean="0"/>
              <a:t>26.01.2019</a:t>
            </a:fld>
            <a:endParaRPr lang="ru-RU"/>
          </a:p>
        </p:txBody>
      </p:sp>
      <p:sp>
        <p:nvSpPr>
          <p:cNvPr id="12" name="Slide Number Placeholder 11"/>
          <p:cNvSpPr>
            <a:spLocks noGrp="1"/>
          </p:cNvSpPr>
          <p:nvPr>
            <p:ph type="sldNum" sz="quarter" idx="17"/>
          </p:nvPr>
        </p:nvSpPr>
        <p:spPr/>
        <p:txBody>
          <a:bodyPr/>
          <a:lstStyle/>
          <a:p>
            <a:fld id="{D95B8D78-799A-48B4-977A-BD2A904C66C5}" type="slidenum">
              <a:rPr lang="ru-RU" smtClean="0"/>
              <a:t>‹#›</a:t>
            </a:fld>
            <a:endParaRPr lang="ru-RU"/>
          </a:p>
        </p:txBody>
      </p:sp>
      <p:sp>
        <p:nvSpPr>
          <p:cNvPr id="13" name="Footer Placeholder 12"/>
          <p:cNvSpPr>
            <a:spLocks noGrp="1"/>
          </p:cNvSpPr>
          <p:nvPr>
            <p:ph type="ftr" sz="quarter" idx="18"/>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ru-RU" smtClean="0"/>
              <a:t>Образец заголовка</a:t>
            </a:r>
            <a:endParaRPr lang="en-US"/>
          </a:p>
        </p:txBody>
      </p:sp>
      <p:sp>
        <p:nvSpPr>
          <p:cNvPr id="15" name="Date Placeholder 14"/>
          <p:cNvSpPr>
            <a:spLocks noGrp="1"/>
          </p:cNvSpPr>
          <p:nvPr>
            <p:ph type="dt" sz="half" idx="10"/>
          </p:nvPr>
        </p:nvSpPr>
        <p:spPr/>
        <p:txBody>
          <a:bodyPr/>
          <a:lstStyle/>
          <a:p>
            <a:fld id="{1C1FCF5E-E6B4-481E-ABEE-4936AA1623C8}" type="datetimeFigureOut">
              <a:rPr lang="ru-RU" smtClean="0"/>
              <a:t>26.01.2019</a:t>
            </a:fld>
            <a:endParaRPr lang="ru-RU"/>
          </a:p>
        </p:txBody>
      </p:sp>
      <p:sp>
        <p:nvSpPr>
          <p:cNvPr id="16" name="Slide Number Placeholder 15"/>
          <p:cNvSpPr>
            <a:spLocks noGrp="1"/>
          </p:cNvSpPr>
          <p:nvPr>
            <p:ph type="sldNum" sz="quarter" idx="11"/>
          </p:nvPr>
        </p:nvSpPr>
        <p:spPr/>
        <p:txBody>
          <a:bodyPr/>
          <a:lstStyle/>
          <a:p>
            <a:fld id="{D95B8D78-799A-48B4-977A-BD2A904C66C5}"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C1FCF5E-E6B4-481E-ABEE-4936AA1623C8}" type="datetimeFigureOut">
              <a:rPr lang="ru-RU" smtClean="0"/>
              <a:t>26.01.2019</a:t>
            </a:fld>
            <a:endParaRPr lang="ru-RU"/>
          </a:p>
        </p:txBody>
      </p:sp>
      <p:sp>
        <p:nvSpPr>
          <p:cNvPr id="8" name="Slide Number Placeholder 7"/>
          <p:cNvSpPr>
            <a:spLocks noGrp="1"/>
          </p:cNvSpPr>
          <p:nvPr>
            <p:ph type="sldNum" sz="quarter" idx="11"/>
          </p:nvPr>
        </p:nvSpPr>
        <p:spPr/>
        <p:txBody>
          <a:bodyPr/>
          <a:lstStyle/>
          <a:p>
            <a:fld id="{D95B8D78-799A-48B4-977A-BD2A904C66C5}"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6" name="Date Placeholder 15"/>
          <p:cNvSpPr>
            <a:spLocks noGrp="1"/>
          </p:cNvSpPr>
          <p:nvPr>
            <p:ph type="dt" sz="half" idx="15"/>
          </p:nvPr>
        </p:nvSpPr>
        <p:spPr/>
        <p:txBody>
          <a:bodyPr/>
          <a:lstStyle/>
          <a:p>
            <a:fld id="{1C1FCF5E-E6B4-481E-ABEE-4936AA1623C8}" type="datetimeFigureOut">
              <a:rPr lang="ru-RU" smtClean="0"/>
              <a:t>26.01.2019</a:t>
            </a:fld>
            <a:endParaRPr lang="ru-RU"/>
          </a:p>
        </p:txBody>
      </p:sp>
      <p:sp>
        <p:nvSpPr>
          <p:cNvPr id="19" name="Slide Number Placeholder 18"/>
          <p:cNvSpPr>
            <a:spLocks noGrp="1"/>
          </p:cNvSpPr>
          <p:nvPr>
            <p:ph type="sldNum" sz="quarter" idx="16"/>
          </p:nvPr>
        </p:nvSpPr>
        <p:spPr/>
        <p:txBody>
          <a:bodyPr/>
          <a:lstStyle/>
          <a:p>
            <a:fld id="{D95B8D78-799A-48B4-977A-BD2A904C66C5}" type="slidenum">
              <a:rPr lang="ru-RU" smtClean="0"/>
              <a:t>‹#›</a:t>
            </a:fld>
            <a:endParaRPr lang="ru-RU"/>
          </a:p>
        </p:txBody>
      </p:sp>
      <p:sp>
        <p:nvSpPr>
          <p:cNvPr id="23" name="Footer Placeholder 22"/>
          <p:cNvSpPr>
            <a:spLocks noGrp="1"/>
          </p:cNvSpPr>
          <p:nvPr>
            <p:ph type="ftr" sz="quarter" idx="17"/>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ru-RU" smtClean="0"/>
              <a:t>Образец текста</a:t>
            </a:r>
          </a:p>
        </p:txBody>
      </p:sp>
      <p:sp>
        <p:nvSpPr>
          <p:cNvPr id="12" name="Title 11"/>
          <p:cNvSpPr>
            <a:spLocks noGrp="1"/>
          </p:cNvSpPr>
          <p:nvPr>
            <p:ph type="title"/>
          </p:nvPr>
        </p:nvSpPr>
        <p:spPr>
          <a:xfrm>
            <a:off x="2514600" y="975360"/>
            <a:ext cx="4114800" cy="701040"/>
          </a:xfrm>
        </p:spPr>
        <p:txBody>
          <a:bodyPr/>
          <a:lstStyle/>
          <a:p>
            <a:r>
              <a:rPr lang="ru-RU" smtClean="0"/>
              <a:t>Образец заголовка</a:t>
            </a:r>
            <a:endParaRPr lang="en-US"/>
          </a:p>
        </p:txBody>
      </p:sp>
      <p:sp>
        <p:nvSpPr>
          <p:cNvPr id="13" name="Date Placeholder 12"/>
          <p:cNvSpPr>
            <a:spLocks noGrp="1"/>
          </p:cNvSpPr>
          <p:nvPr>
            <p:ph type="dt" sz="half" idx="14"/>
          </p:nvPr>
        </p:nvSpPr>
        <p:spPr>
          <a:xfrm>
            <a:off x="2981325" y="273180"/>
            <a:ext cx="3181350" cy="292100"/>
          </a:xfrm>
        </p:spPr>
        <p:txBody>
          <a:bodyPr/>
          <a:lstStyle/>
          <a:p>
            <a:fld id="{1C1FCF5E-E6B4-481E-ABEE-4936AA1623C8}" type="datetimeFigureOut">
              <a:rPr lang="ru-RU" smtClean="0"/>
              <a:t>26.01.2019</a:t>
            </a:fld>
            <a:endParaRPr lang="ru-RU"/>
          </a:p>
        </p:txBody>
      </p:sp>
      <p:sp>
        <p:nvSpPr>
          <p:cNvPr id="14" name="Slide Number Placeholder 13"/>
          <p:cNvSpPr>
            <a:spLocks noGrp="1"/>
          </p:cNvSpPr>
          <p:nvPr>
            <p:ph type="sldNum" sz="quarter" idx="15"/>
          </p:nvPr>
        </p:nvSpPr>
        <p:spPr>
          <a:xfrm>
            <a:off x="4038600" y="6172200"/>
            <a:ext cx="1066800" cy="304800"/>
          </a:xfrm>
        </p:spPr>
        <p:txBody>
          <a:bodyPr/>
          <a:lstStyle/>
          <a:p>
            <a:fld id="{D95B8D78-799A-48B4-977A-BD2A904C66C5}" type="slidenum">
              <a:rPr lang="ru-RU" smtClean="0"/>
              <a:t>‹#›</a:t>
            </a:fld>
            <a:endParaRPr lang="ru-RU"/>
          </a:p>
        </p:txBody>
      </p:sp>
      <p:sp>
        <p:nvSpPr>
          <p:cNvPr id="15" name="Footer Placeholder 14"/>
          <p:cNvSpPr>
            <a:spLocks noGrp="1"/>
          </p:cNvSpPr>
          <p:nvPr>
            <p:ph type="ftr" sz="quarter" idx="16"/>
          </p:nvPr>
        </p:nvSpPr>
        <p:spPr>
          <a:xfrm>
            <a:off x="1447800" y="6486525"/>
            <a:ext cx="6248400" cy="29210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1C1FCF5E-E6B4-481E-ABEE-4936AA1623C8}" type="datetimeFigureOut">
              <a:rPr lang="ru-RU" smtClean="0"/>
              <a:t>26.01.2019</a:t>
            </a:fld>
            <a:endParaRPr lang="ru-RU"/>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ru-RU"/>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D95B8D78-799A-48B4-977A-BD2A904C66C5}" type="slidenum">
              <a:rPr lang="ru-RU" smtClean="0"/>
              <a:t>‹#›</a:t>
            </a:fld>
            <a:endParaRPr lang="ru-RU"/>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ru-RU" smtClean="0"/>
              <a:t>Образец заголовка</a:t>
            </a:r>
            <a:endParaRPr lang="en-US" dirty="0"/>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jp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83568" y="548681"/>
            <a:ext cx="7772400" cy="5760640"/>
          </a:xfrm>
        </p:spPr>
        <p:txBody>
          <a:bodyPr>
            <a:noAutofit/>
          </a:bodyPr>
          <a:lstStyle/>
          <a:p>
            <a:r>
              <a:rPr lang="ru-RU" sz="2400" dirty="0" smtClean="0"/>
              <a:t>ПРЕЗЕНТАЦИЯ </a:t>
            </a:r>
            <a:br>
              <a:rPr lang="ru-RU" sz="2400" dirty="0" smtClean="0"/>
            </a:br>
            <a:r>
              <a:rPr lang="ru-RU" sz="2400" dirty="0" smtClean="0"/>
              <a:t>по предмету «Музыка»</a:t>
            </a:r>
            <a:br>
              <a:rPr lang="ru-RU" sz="2400" dirty="0" smtClean="0"/>
            </a:br>
            <a:r>
              <a:rPr lang="ru-RU" sz="2400" dirty="0"/>
              <a:t/>
            </a:r>
            <a:br>
              <a:rPr lang="ru-RU" sz="2400" dirty="0"/>
            </a:br>
            <a:r>
              <a:rPr lang="ru-RU" sz="2400" dirty="0" smtClean="0"/>
              <a:t/>
            </a:r>
            <a:br>
              <a:rPr lang="ru-RU" sz="2400" dirty="0" smtClean="0"/>
            </a:br>
            <a:r>
              <a:rPr lang="ru-RU" sz="2400" dirty="0">
                <a:solidFill>
                  <a:schemeClr val="bg1"/>
                </a:solidFill>
                <a:effectLst>
                  <a:glow>
                    <a:schemeClr val="tx1">
                      <a:alpha val="60000"/>
                    </a:schemeClr>
                  </a:glow>
                </a:effectLst>
                <a:latin typeface="+mn-lt"/>
              </a:rPr>
              <a:t>Музыка и </a:t>
            </a:r>
            <a:r>
              <a:rPr lang="ru-RU" sz="2400" dirty="0" smtClean="0">
                <a:solidFill>
                  <a:schemeClr val="bg1"/>
                </a:solidFill>
                <a:effectLst>
                  <a:glow>
                    <a:schemeClr val="tx1">
                      <a:alpha val="60000"/>
                    </a:schemeClr>
                  </a:glow>
                </a:effectLst>
                <a:latin typeface="+mn-lt"/>
              </a:rPr>
              <a:t>литература</a:t>
            </a:r>
            <a:br>
              <a:rPr lang="ru-RU" sz="2400" dirty="0" smtClean="0">
                <a:solidFill>
                  <a:schemeClr val="bg1"/>
                </a:solidFill>
                <a:effectLst>
                  <a:glow>
                    <a:schemeClr val="tx1">
                      <a:alpha val="60000"/>
                    </a:schemeClr>
                  </a:glow>
                </a:effectLst>
                <a:latin typeface="+mn-lt"/>
              </a:rPr>
            </a:br>
            <a:r>
              <a:rPr lang="ru-RU" sz="2400" dirty="0" smtClean="0"/>
              <a:t/>
            </a:r>
            <a:br>
              <a:rPr lang="ru-RU" sz="2400" dirty="0" smtClean="0"/>
            </a:br>
            <a:r>
              <a:rPr lang="ru-RU" sz="2400" dirty="0" smtClean="0"/>
              <a:t/>
            </a:r>
            <a:br>
              <a:rPr lang="ru-RU" sz="2400" dirty="0" smtClean="0"/>
            </a:br>
            <a:r>
              <a:rPr lang="ru-RU" dirty="0" smtClean="0">
                <a:solidFill>
                  <a:schemeClr val="tx1"/>
                </a:solidFill>
                <a:effectLst>
                  <a:glow>
                    <a:schemeClr val="tx1">
                      <a:alpha val="60000"/>
                    </a:schemeClr>
                  </a:glow>
                </a:effectLst>
                <a:latin typeface="+mn-lt"/>
              </a:rPr>
              <a:t>ученика 5 класса</a:t>
            </a:r>
            <a:r>
              <a:rPr lang="ru-RU" sz="2400" dirty="0" smtClean="0">
                <a:solidFill>
                  <a:schemeClr val="tx1"/>
                </a:solidFill>
                <a:effectLst>
                  <a:glow>
                    <a:schemeClr val="tx1">
                      <a:alpha val="60000"/>
                    </a:schemeClr>
                  </a:glow>
                </a:effectLst>
                <a:latin typeface="+mn-lt"/>
              </a:rPr>
              <a:t/>
            </a:r>
            <a:br>
              <a:rPr lang="ru-RU" sz="2400" dirty="0" smtClean="0">
                <a:solidFill>
                  <a:schemeClr val="tx1"/>
                </a:solidFill>
                <a:effectLst>
                  <a:glow>
                    <a:schemeClr val="tx1">
                      <a:alpha val="60000"/>
                    </a:schemeClr>
                  </a:glow>
                </a:effectLst>
                <a:latin typeface="+mn-lt"/>
              </a:rPr>
            </a:br>
            <a:r>
              <a:rPr lang="ru-RU" sz="2400" dirty="0" smtClean="0">
                <a:solidFill>
                  <a:schemeClr val="tx1"/>
                </a:solidFill>
                <a:effectLst>
                  <a:glow>
                    <a:schemeClr val="tx1">
                      <a:alpha val="60000"/>
                    </a:schemeClr>
                  </a:glow>
                </a:effectLst>
                <a:latin typeface="+mn-lt"/>
              </a:rPr>
              <a:t/>
            </a:r>
            <a:br>
              <a:rPr lang="ru-RU" sz="2400" dirty="0" smtClean="0">
                <a:solidFill>
                  <a:schemeClr val="tx1"/>
                </a:solidFill>
                <a:effectLst>
                  <a:glow>
                    <a:schemeClr val="tx1">
                      <a:alpha val="60000"/>
                    </a:schemeClr>
                  </a:glow>
                </a:effectLst>
                <a:latin typeface="+mn-lt"/>
              </a:rPr>
            </a:br>
            <a:r>
              <a:rPr lang="ru-RU" sz="2400" dirty="0" err="1" smtClean="0">
                <a:solidFill>
                  <a:schemeClr val="tx1"/>
                </a:solidFill>
                <a:effectLst>
                  <a:glow>
                    <a:schemeClr val="tx1">
                      <a:alpha val="60000"/>
                    </a:schemeClr>
                  </a:glow>
                </a:effectLst>
                <a:latin typeface="+mn-lt"/>
              </a:rPr>
              <a:t>б</a:t>
            </a:r>
            <a:r>
              <a:rPr lang="ru-RU" sz="2400" dirty="0" err="1" smtClean="0">
                <a:solidFill>
                  <a:schemeClr val="tx1"/>
                </a:solidFill>
                <a:effectLst>
                  <a:glow>
                    <a:schemeClr val="tx1">
                      <a:alpha val="60000"/>
                    </a:schemeClr>
                  </a:glow>
                </a:effectLst>
                <a:latin typeface="+mn-lt"/>
              </a:rPr>
              <a:t>ичуля</a:t>
            </a:r>
            <a:r>
              <a:rPr lang="ru-RU" sz="2400" dirty="0" smtClean="0">
                <a:solidFill>
                  <a:schemeClr val="tx1"/>
                </a:solidFill>
                <a:effectLst>
                  <a:glow>
                    <a:schemeClr val="tx1">
                      <a:alpha val="60000"/>
                    </a:schemeClr>
                  </a:glow>
                </a:effectLst>
                <a:latin typeface="+mn-lt"/>
              </a:rPr>
              <a:t> </a:t>
            </a:r>
            <a:r>
              <a:rPr lang="ru-RU" sz="2400" dirty="0" err="1" smtClean="0">
                <a:solidFill>
                  <a:schemeClr val="tx1"/>
                </a:solidFill>
                <a:effectLst>
                  <a:glow>
                    <a:schemeClr val="tx1">
                      <a:alpha val="60000"/>
                    </a:schemeClr>
                  </a:glow>
                </a:effectLst>
                <a:latin typeface="+mn-lt"/>
              </a:rPr>
              <a:t>Ратислава</a:t>
            </a:r>
            <a:r>
              <a:rPr lang="ru-RU" sz="2400" dirty="0" smtClean="0">
                <a:solidFill>
                  <a:schemeClr val="tx1"/>
                </a:solidFill>
                <a:effectLst>
                  <a:glow>
                    <a:schemeClr val="tx1">
                      <a:alpha val="60000"/>
                    </a:schemeClr>
                  </a:glow>
                </a:effectLst>
                <a:latin typeface="+mn-lt"/>
              </a:rPr>
              <a:t> Александровича</a:t>
            </a:r>
            <a:br>
              <a:rPr lang="ru-RU" sz="2400" dirty="0" smtClean="0">
                <a:solidFill>
                  <a:schemeClr val="tx1"/>
                </a:solidFill>
                <a:effectLst>
                  <a:glow>
                    <a:schemeClr val="tx1">
                      <a:alpha val="60000"/>
                    </a:schemeClr>
                  </a:glow>
                </a:effectLst>
                <a:latin typeface="+mn-lt"/>
              </a:rPr>
            </a:br>
            <a:r>
              <a:rPr lang="ru-RU" sz="2400" dirty="0" smtClean="0">
                <a:solidFill>
                  <a:schemeClr val="tx1"/>
                </a:solidFill>
                <a:effectLst>
                  <a:glow>
                    <a:schemeClr val="tx1">
                      <a:alpha val="60000"/>
                    </a:schemeClr>
                  </a:glow>
                </a:effectLst>
                <a:latin typeface="+mn-lt"/>
              </a:rPr>
              <a:t/>
            </a:r>
            <a:br>
              <a:rPr lang="ru-RU" sz="2400" dirty="0" smtClean="0">
                <a:solidFill>
                  <a:schemeClr val="tx1"/>
                </a:solidFill>
                <a:effectLst>
                  <a:glow>
                    <a:schemeClr val="tx1">
                      <a:alpha val="60000"/>
                    </a:schemeClr>
                  </a:glow>
                </a:effectLst>
                <a:latin typeface="+mn-lt"/>
              </a:rPr>
            </a:br>
            <a:r>
              <a:rPr lang="ru-RU" sz="2400" dirty="0" smtClean="0">
                <a:solidFill>
                  <a:schemeClr val="tx1"/>
                </a:solidFill>
                <a:effectLst>
                  <a:glow>
                    <a:schemeClr val="tx1">
                      <a:alpha val="60000"/>
                    </a:schemeClr>
                  </a:glow>
                </a:effectLst>
                <a:latin typeface="+mn-lt"/>
              </a:rPr>
              <a:t/>
            </a:r>
            <a:br>
              <a:rPr lang="ru-RU" sz="2400" dirty="0" smtClean="0">
                <a:solidFill>
                  <a:schemeClr val="tx1"/>
                </a:solidFill>
                <a:effectLst>
                  <a:glow>
                    <a:schemeClr val="tx1">
                      <a:alpha val="60000"/>
                    </a:schemeClr>
                  </a:glow>
                </a:effectLst>
                <a:latin typeface="+mn-lt"/>
              </a:rPr>
            </a:br>
            <a:r>
              <a:rPr lang="ru-RU" sz="2400" b="0" dirty="0" smtClean="0">
                <a:solidFill>
                  <a:schemeClr val="tx1"/>
                </a:solidFill>
                <a:effectLst>
                  <a:glow>
                    <a:schemeClr val="tx1">
                      <a:alpha val="60000"/>
                    </a:schemeClr>
                  </a:glow>
                </a:effectLst>
                <a:latin typeface="+mn-lt"/>
              </a:rPr>
              <a:t/>
            </a:r>
            <a:br>
              <a:rPr lang="ru-RU" sz="2400" b="0" dirty="0" smtClean="0">
                <a:solidFill>
                  <a:schemeClr val="tx1"/>
                </a:solidFill>
                <a:effectLst>
                  <a:glow>
                    <a:schemeClr val="tx1">
                      <a:alpha val="60000"/>
                    </a:schemeClr>
                  </a:glow>
                </a:effectLst>
                <a:latin typeface="+mn-lt"/>
              </a:rPr>
            </a:br>
            <a:r>
              <a:rPr lang="ru-RU" sz="2000" b="0" dirty="0" smtClean="0">
                <a:solidFill>
                  <a:schemeClr val="tx1"/>
                </a:solidFill>
                <a:effectLst>
                  <a:glow>
                    <a:schemeClr val="tx1">
                      <a:alpha val="60000"/>
                    </a:schemeClr>
                  </a:glow>
                </a:effectLst>
                <a:latin typeface="+mn-lt"/>
              </a:rPr>
              <a:t>2019</a:t>
            </a:r>
            <a:r>
              <a:rPr lang="ru-RU" sz="1400" b="0" dirty="0" smtClean="0">
                <a:solidFill>
                  <a:schemeClr val="tx1"/>
                </a:solidFill>
                <a:effectLst>
                  <a:glow>
                    <a:schemeClr val="tx1">
                      <a:alpha val="60000"/>
                    </a:schemeClr>
                  </a:glow>
                </a:effectLst>
                <a:latin typeface="+mn-lt"/>
              </a:rPr>
              <a:t> Год</a:t>
            </a:r>
            <a:endParaRPr lang="ru-RU" sz="1400" b="0" dirty="0">
              <a:solidFill>
                <a:schemeClr val="tx1"/>
              </a:solidFill>
              <a:effectLst>
                <a:glow>
                  <a:schemeClr val="tx1">
                    <a:alpha val="60000"/>
                  </a:schemeClr>
                </a:glow>
              </a:effectLst>
              <a:latin typeface="+mn-lt"/>
            </a:endParaRPr>
          </a:p>
        </p:txBody>
      </p:sp>
    </p:spTree>
    <p:extLst>
      <p:ext uri="{BB962C8B-B14F-4D97-AF65-F5344CB8AC3E}">
        <p14:creationId xmlns:p14="http://schemas.microsoft.com/office/powerpoint/2010/main" val="355374362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816" y="908720"/>
            <a:ext cx="3211007" cy="769441"/>
          </a:xfrm>
          <a:prstGeom prst="rect">
            <a:avLst/>
          </a:prstGeom>
          <a:noFill/>
        </p:spPr>
        <p:txBody>
          <a:bodyPr wrap="none" rtlCol="0">
            <a:spAutoFit/>
          </a:bodyPr>
          <a:lstStyle/>
          <a:p>
            <a:r>
              <a:rPr lang="ru-RU" sz="4400" i="1" dirty="0" smtClean="0">
                <a:solidFill>
                  <a:schemeClr val="tx1"/>
                </a:solidFill>
              </a:rPr>
              <a:t>Содержание</a:t>
            </a:r>
            <a:endParaRPr lang="ru-RU" sz="4400" dirty="0"/>
          </a:p>
        </p:txBody>
      </p:sp>
      <p:sp>
        <p:nvSpPr>
          <p:cNvPr id="5" name="Rectangle 1"/>
          <p:cNvSpPr>
            <a:spLocks noChangeArrowheads="1"/>
          </p:cNvSpPr>
          <p:nvPr/>
        </p:nvSpPr>
        <p:spPr bwMode="auto">
          <a:xfrm>
            <a:off x="1533525" y="3336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755866005"/>
              </p:ext>
            </p:extLst>
          </p:nvPr>
        </p:nvGraphicFramePr>
        <p:xfrm>
          <a:off x="1533525" y="2038985"/>
          <a:ext cx="6096000" cy="2595880"/>
        </p:xfrm>
        <a:graphic>
          <a:graphicData uri="http://schemas.openxmlformats.org/drawingml/2006/table">
            <a:tbl>
              <a:tblPr firstRow="1" bandRow="1">
                <a:tableStyleId>{5C22544A-7EE6-4342-B048-85BDC9FD1C3A}</a:tableStyleId>
              </a:tblPr>
              <a:tblGrid>
                <a:gridCol w="5177892"/>
                <a:gridCol w="918108"/>
              </a:tblGrid>
              <a:tr h="370840">
                <a:tc>
                  <a:txBody>
                    <a:bodyPr/>
                    <a:lstStyle/>
                    <a:p>
                      <a:r>
                        <a:rPr lang="ru-RU" b="1" dirty="0" smtClean="0"/>
                        <a:t>Связь музыки и литературы</a:t>
                      </a:r>
                      <a:endParaRPr lang="ru-RU" dirty="0" smtClean="0"/>
                    </a:p>
                  </a:txBody>
                  <a:tcPr/>
                </a:tc>
                <a:tc>
                  <a:txBody>
                    <a:bodyPr/>
                    <a:lstStyle/>
                    <a:p>
                      <a:r>
                        <a:rPr lang="ru-RU" dirty="0" smtClean="0"/>
                        <a:t>3</a:t>
                      </a:r>
                      <a:endParaRPr lang="ru-RU"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t>Общие темы  из жизни</a:t>
                      </a:r>
                      <a:endParaRPr lang="ru-RU" dirty="0" smtClean="0"/>
                    </a:p>
                  </a:txBody>
                  <a:tcPr/>
                </a:tc>
                <a:tc>
                  <a:txBody>
                    <a:bodyPr/>
                    <a:lstStyle/>
                    <a:p>
                      <a:r>
                        <a:rPr lang="ru-RU" dirty="0" smtClean="0"/>
                        <a:t>4</a:t>
                      </a:r>
                      <a:endParaRPr lang="ru-RU"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t>Интонация</a:t>
                      </a:r>
                      <a:endParaRPr lang="ru-RU" dirty="0" smtClean="0"/>
                    </a:p>
                  </a:txBody>
                  <a:tcPr/>
                </a:tc>
                <a:tc>
                  <a:txBody>
                    <a:bodyPr/>
                    <a:lstStyle/>
                    <a:p>
                      <a:r>
                        <a:rPr lang="ru-RU" dirty="0" smtClean="0"/>
                        <a:t>5</a:t>
                      </a:r>
                      <a:endParaRPr lang="ru-RU" dirty="0"/>
                    </a:p>
                  </a:txBody>
                  <a:tcPr/>
                </a:tc>
              </a:tr>
              <a:tr h="370840">
                <a:tc>
                  <a:txBody>
                    <a:bodyPr/>
                    <a:lstStyle/>
                    <a:p>
                      <a:pPr fontAlgn="t"/>
                      <a:r>
                        <a:rPr lang="ru-RU" b="1" dirty="0" smtClean="0"/>
                        <a:t>Поэзия</a:t>
                      </a:r>
                      <a:endParaRPr lang="ru-RU" dirty="0" smtClean="0"/>
                    </a:p>
                  </a:txBody>
                  <a:tcPr/>
                </a:tc>
                <a:tc>
                  <a:txBody>
                    <a:bodyPr/>
                    <a:lstStyle/>
                    <a:p>
                      <a:r>
                        <a:rPr lang="ru-RU" dirty="0" smtClean="0"/>
                        <a:t>6</a:t>
                      </a:r>
                      <a:endParaRPr lang="ru-RU" dirty="0"/>
                    </a:p>
                  </a:txBody>
                  <a:tcPr/>
                </a:tc>
              </a:tr>
              <a:tr h="370840">
                <a:tc>
                  <a:txBody>
                    <a:bodyPr/>
                    <a:lstStyle/>
                    <a:p>
                      <a:pPr fontAlgn="t"/>
                      <a:r>
                        <a:rPr lang="ru-RU" b="1" dirty="0" smtClean="0"/>
                        <a:t>Литературная программа </a:t>
                      </a:r>
                      <a:endParaRPr lang="ru-RU" dirty="0" smtClean="0"/>
                    </a:p>
                  </a:txBody>
                  <a:tcPr/>
                </a:tc>
                <a:tc>
                  <a:txBody>
                    <a:bodyPr/>
                    <a:lstStyle/>
                    <a:p>
                      <a:r>
                        <a:rPr lang="ru-RU" dirty="0" smtClean="0"/>
                        <a:t>7</a:t>
                      </a:r>
                      <a:endParaRPr lang="ru-RU" dirty="0"/>
                    </a:p>
                  </a:txBody>
                  <a:tcPr/>
                </a:tc>
              </a:tr>
              <a:tr h="370840">
                <a:tc>
                  <a:txBody>
                    <a:bodyPr/>
                    <a:lstStyle/>
                    <a:p>
                      <a:pPr fontAlgn="t"/>
                      <a:r>
                        <a:rPr lang="ru-RU" b="1" dirty="0" smtClean="0"/>
                        <a:t>Музыкальные образы </a:t>
                      </a:r>
                      <a:endParaRPr lang="ru-RU" dirty="0" smtClean="0"/>
                    </a:p>
                  </a:txBody>
                  <a:tcPr/>
                </a:tc>
                <a:tc>
                  <a:txBody>
                    <a:bodyPr/>
                    <a:lstStyle/>
                    <a:p>
                      <a:r>
                        <a:rPr lang="ru-RU" dirty="0" smtClean="0"/>
                        <a:t>8</a:t>
                      </a:r>
                      <a:endParaRPr lang="ru-RU"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t>Жанры</a:t>
                      </a:r>
                      <a:endParaRPr lang="ru-RU" dirty="0" smtClean="0"/>
                    </a:p>
                  </a:txBody>
                  <a:tcPr/>
                </a:tc>
                <a:tc>
                  <a:txBody>
                    <a:bodyPr/>
                    <a:lstStyle/>
                    <a:p>
                      <a:r>
                        <a:rPr lang="ru-RU" dirty="0" smtClean="0"/>
                        <a:t>9</a:t>
                      </a:r>
                      <a:endParaRPr lang="ru-RU" dirty="0"/>
                    </a:p>
                  </a:txBody>
                  <a:tcPr/>
                </a:tc>
              </a:tr>
            </a:tbl>
          </a:graphicData>
        </a:graphic>
      </p:graphicFrame>
    </p:spTree>
    <p:extLst>
      <p:ext uri="{BB962C8B-B14F-4D97-AF65-F5344CB8AC3E}">
        <p14:creationId xmlns:p14="http://schemas.microsoft.com/office/powerpoint/2010/main" val="419062198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764704"/>
            <a:ext cx="5620000" cy="646331"/>
          </a:xfrm>
          <a:prstGeom prst="rect">
            <a:avLst/>
          </a:prstGeom>
          <a:noFill/>
        </p:spPr>
        <p:txBody>
          <a:bodyPr wrap="none" rtlCol="0">
            <a:spAutoFit/>
          </a:bodyPr>
          <a:lstStyle/>
          <a:p>
            <a:r>
              <a:rPr lang="ru-RU" sz="3600" dirty="0" smtClean="0"/>
              <a:t>Связь музыки и литературы</a:t>
            </a:r>
            <a:endParaRPr lang="ru-RU" sz="3600" dirty="0"/>
          </a:p>
        </p:txBody>
      </p:sp>
      <p:sp>
        <p:nvSpPr>
          <p:cNvPr id="3" name="TextBox 2"/>
          <p:cNvSpPr txBox="1"/>
          <p:nvPr/>
        </p:nvSpPr>
        <p:spPr>
          <a:xfrm>
            <a:off x="743373" y="1772816"/>
            <a:ext cx="7933084" cy="3477875"/>
          </a:xfrm>
          <a:prstGeom prst="rect">
            <a:avLst/>
          </a:prstGeom>
          <a:noFill/>
        </p:spPr>
        <p:txBody>
          <a:bodyPr wrap="square" rtlCol="0">
            <a:spAutoFit/>
          </a:bodyPr>
          <a:lstStyle/>
          <a:p>
            <a:pPr algn="just"/>
            <a:r>
              <a:rPr lang="ru-RU" sz="2000" dirty="0" smtClean="0"/>
              <a:t>Музыка и литература – два вида человеческого творчества. С одной стороны, они совершенно разные: музыка – это мелодии, а литература – слова.</a:t>
            </a:r>
          </a:p>
          <a:p>
            <a:pPr algn="just"/>
            <a:endParaRPr lang="ru-RU" sz="2000" dirty="0"/>
          </a:p>
          <a:p>
            <a:pPr algn="just"/>
            <a:r>
              <a:rPr lang="ru-RU" sz="2000" dirty="0" smtClean="0"/>
              <a:t>Но при этом они имеют много общего и обогащают друг друга. Я выделяю 6 видов связей:  общие темы из жизни, интонация, поэзия, жанры, литературная программа, музыкальные образы.</a:t>
            </a:r>
          </a:p>
          <a:p>
            <a:pPr algn="just"/>
            <a:endParaRPr lang="ru-RU" sz="2000" dirty="0"/>
          </a:p>
          <a:p>
            <a:pPr algn="just"/>
            <a:r>
              <a:rPr lang="ru-RU" sz="2000" dirty="0" smtClean="0"/>
              <a:t>В этой презентации я расскажу о каждой из них. На слайдах вы увидите кнопки с динамиком. Нажимайте их, чтобы услышать музыкальную иллюстрацию.</a:t>
            </a:r>
            <a:endParaRPr lang="ru-RU" sz="2000" dirty="0"/>
          </a:p>
        </p:txBody>
      </p:sp>
    </p:spTree>
    <p:extLst>
      <p:ext uri="{BB962C8B-B14F-4D97-AF65-F5344CB8AC3E}">
        <p14:creationId xmlns:p14="http://schemas.microsoft.com/office/powerpoint/2010/main" val="388384137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016" y="0"/>
            <a:ext cx="4706417" cy="646331"/>
          </a:xfrm>
          <a:prstGeom prst="rect">
            <a:avLst/>
          </a:prstGeom>
          <a:noFill/>
        </p:spPr>
        <p:txBody>
          <a:bodyPr wrap="none" rtlCol="0">
            <a:spAutoFit/>
          </a:bodyPr>
          <a:lstStyle/>
          <a:p>
            <a:pPr lvl="0"/>
            <a:r>
              <a:rPr lang="ru-RU" sz="3600" dirty="0" smtClean="0">
                <a:effectLst/>
              </a:rPr>
              <a:t>Общие темы  из жизни</a:t>
            </a:r>
          </a:p>
        </p:txBody>
      </p:sp>
      <p:sp>
        <p:nvSpPr>
          <p:cNvPr id="5" name="TextBox 4"/>
          <p:cNvSpPr txBox="1"/>
          <p:nvPr/>
        </p:nvSpPr>
        <p:spPr>
          <a:xfrm>
            <a:off x="5648308" y="646331"/>
            <a:ext cx="3528392" cy="3323987"/>
          </a:xfrm>
          <a:prstGeom prst="rect">
            <a:avLst/>
          </a:prstGeom>
          <a:noFill/>
        </p:spPr>
        <p:txBody>
          <a:bodyPr wrap="square" rtlCol="0">
            <a:spAutoFit/>
          </a:bodyPr>
          <a:lstStyle/>
          <a:p>
            <a:r>
              <a:rPr lang="ru-RU" sz="1400" dirty="0" smtClean="0"/>
              <a:t>Бабочка, Афанасий Фет</a:t>
            </a:r>
          </a:p>
          <a:p>
            <a:endParaRPr lang="ru-RU" sz="1400" dirty="0" smtClean="0"/>
          </a:p>
          <a:p>
            <a:r>
              <a:rPr lang="ru-RU" sz="1400" dirty="0" smtClean="0"/>
              <a:t>Ты </a:t>
            </a:r>
            <a:r>
              <a:rPr lang="ru-RU" sz="1400" dirty="0"/>
              <a:t>прав. Одним воздушным очертаньем</a:t>
            </a:r>
            <a:r>
              <a:rPr lang="ru-RU" sz="1400" dirty="0" smtClean="0"/>
              <a:t/>
            </a:r>
            <a:br>
              <a:rPr lang="ru-RU" sz="1400" dirty="0" smtClean="0"/>
            </a:br>
            <a:r>
              <a:rPr lang="ru-RU" sz="1400" dirty="0"/>
              <a:t>Я так мила.</a:t>
            </a:r>
            <a:r>
              <a:rPr lang="ru-RU" sz="1400" dirty="0" smtClean="0"/>
              <a:t/>
            </a:r>
            <a:br>
              <a:rPr lang="ru-RU" sz="1400" dirty="0" smtClean="0"/>
            </a:br>
            <a:r>
              <a:rPr lang="ru-RU" sz="1400" dirty="0"/>
              <a:t>Весь бархат мой с его живым миганьем –</a:t>
            </a:r>
            <a:r>
              <a:rPr lang="ru-RU" sz="1400" dirty="0" smtClean="0"/>
              <a:t/>
            </a:r>
            <a:br>
              <a:rPr lang="ru-RU" sz="1400" dirty="0" smtClean="0"/>
            </a:br>
            <a:r>
              <a:rPr lang="ru-RU" sz="1400" dirty="0"/>
              <a:t>Лишь два крыла.</a:t>
            </a:r>
          </a:p>
          <a:p>
            <a:r>
              <a:rPr lang="ru-RU" sz="1400" dirty="0"/>
              <a:t>Не спрашивай: откуда появилась?</a:t>
            </a:r>
            <a:br>
              <a:rPr lang="ru-RU" sz="1400" dirty="0"/>
            </a:br>
            <a:r>
              <a:rPr lang="ru-RU" sz="1400" dirty="0"/>
              <a:t>Куда спешу?</a:t>
            </a:r>
            <a:br>
              <a:rPr lang="ru-RU" sz="1400" dirty="0"/>
            </a:br>
            <a:r>
              <a:rPr lang="ru-RU" sz="1400" dirty="0"/>
              <a:t>Здесь на цветок я легкий опустилась</a:t>
            </a:r>
            <a:br>
              <a:rPr lang="ru-RU" sz="1400" dirty="0"/>
            </a:br>
            <a:r>
              <a:rPr lang="ru-RU" sz="1400" dirty="0"/>
              <a:t>И вот – дышу.</a:t>
            </a:r>
          </a:p>
          <a:p>
            <a:r>
              <a:rPr lang="ru-RU" sz="1400" dirty="0"/>
              <a:t>Надолго ли, без цели, без усилья,</a:t>
            </a:r>
            <a:br>
              <a:rPr lang="ru-RU" sz="1400" dirty="0"/>
            </a:br>
            <a:r>
              <a:rPr lang="ru-RU" sz="1400" dirty="0"/>
              <a:t>Дышать хочу?</a:t>
            </a:r>
            <a:br>
              <a:rPr lang="ru-RU" sz="1400" dirty="0"/>
            </a:br>
            <a:r>
              <a:rPr lang="ru-RU" sz="1400" dirty="0"/>
              <a:t>Вот-вот сейчас, сверкнув, раскину крылья</a:t>
            </a:r>
            <a:br>
              <a:rPr lang="ru-RU" sz="1400" dirty="0"/>
            </a:br>
            <a:r>
              <a:rPr lang="ru-RU" sz="1400" dirty="0"/>
              <a:t>И улечу</a:t>
            </a:r>
            <a:r>
              <a:rPr lang="ru-RU" sz="1400" dirty="0" smtClean="0"/>
              <a:t>.</a:t>
            </a:r>
            <a:endParaRPr lang="ru-RU" sz="1400" dirty="0"/>
          </a:p>
        </p:txBody>
      </p:sp>
      <p:sp>
        <p:nvSpPr>
          <p:cNvPr id="6" name="TextBox 5"/>
          <p:cNvSpPr txBox="1"/>
          <p:nvPr/>
        </p:nvSpPr>
        <p:spPr>
          <a:xfrm>
            <a:off x="393978" y="5046964"/>
            <a:ext cx="8426494" cy="1508105"/>
          </a:xfrm>
          <a:prstGeom prst="rect">
            <a:avLst/>
          </a:prstGeom>
          <a:noFill/>
        </p:spPr>
        <p:txBody>
          <a:bodyPr wrap="square" rtlCol="0">
            <a:spAutoFit/>
          </a:bodyPr>
          <a:lstStyle/>
          <a:p>
            <a:pPr algn="just">
              <a:lnSpc>
                <a:spcPct val="115000"/>
              </a:lnSpc>
              <a:spcAft>
                <a:spcPts val="0"/>
              </a:spcAft>
            </a:pPr>
            <a:r>
              <a:rPr lang="ru-RU" sz="1600" dirty="0" smtClean="0"/>
              <a:t>П</a:t>
            </a:r>
            <a:r>
              <a:rPr lang="ru-RU" sz="1600" dirty="0" smtClean="0">
                <a:solidFill>
                  <a:schemeClr val="tx1"/>
                </a:solidFill>
                <a:effectLst/>
              </a:rPr>
              <a:t>ервая связь, объединяющая музыку и литературу - это наша жизнь, она подсказывает композиторам, поэтам, писателям темы для их произведений. Поэтому мы видим так много общего между музыкой и литературой, хотя в каждом из этих искусств это общее выражается разными средствами, в разных формах и по-разному воздействует на нас, читателей и слушателей.</a:t>
            </a:r>
            <a:endParaRPr lang="ru-RU" sz="1600" dirty="0" smtClean="0">
              <a:ea typeface="Times New Roman"/>
              <a:cs typeface="Calibri"/>
            </a:endParaRPr>
          </a:p>
        </p:txBody>
      </p:sp>
      <p:pic>
        <p:nvPicPr>
          <p:cNvPr id="7" name="secret_garden_-_papillon_(zaycev.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43902" y="4066379"/>
            <a:ext cx="648071" cy="609600"/>
          </a:xfrm>
          <a:prstGeom prst="rect">
            <a:avLst/>
          </a:prstGeom>
          <a:solidFill>
            <a:srgbClr val="FF0000"/>
          </a:solidFill>
        </p:spPr>
      </p:pic>
      <p:sp>
        <p:nvSpPr>
          <p:cNvPr id="8" name="TextBox 7"/>
          <p:cNvSpPr txBox="1"/>
          <p:nvPr/>
        </p:nvSpPr>
        <p:spPr>
          <a:xfrm>
            <a:off x="6012160" y="4720594"/>
            <a:ext cx="3111557" cy="307777"/>
          </a:xfrm>
          <a:prstGeom prst="rect">
            <a:avLst/>
          </a:prstGeom>
          <a:noFill/>
        </p:spPr>
        <p:txBody>
          <a:bodyPr wrap="square" rtlCol="0">
            <a:spAutoFit/>
          </a:bodyPr>
          <a:lstStyle/>
          <a:p>
            <a:r>
              <a:rPr lang="en-US" sz="1400" dirty="0" smtClean="0"/>
              <a:t>Secret Garden, </a:t>
            </a:r>
            <a:r>
              <a:rPr lang="en-US" sz="1400" dirty="0" err="1" smtClean="0"/>
              <a:t>Papillon</a:t>
            </a:r>
            <a:r>
              <a:rPr lang="en-US" sz="1400" dirty="0" smtClean="0"/>
              <a:t> (</a:t>
            </a:r>
            <a:r>
              <a:rPr lang="ru-RU" sz="1400" dirty="0" smtClean="0"/>
              <a:t>Бабочка)</a:t>
            </a:r>
            <a:endParaRPr lang="ru-RU" sz="1400" dirty="0"/>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978" y="742392"/>
            <a:ext cx="5118315" cy="3838736"/>
          </a:xfrm>
          <a:prstGeom prst="rect">
            <a:avLst/>
          </a:prstGeom>
        </p:spPr>
      </p:pic>
    </p:spTree>
    <p:extLst>
      <p:ext uri="{BB962C8B-B14F-4D97-AF65-F5344CB8AC3E}">
        <p14:creationId xmlns:p14="http://schemas.microsoft.com/office/powerpoint/2010/main" val="36491983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19"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63887" y="-11408"/>
            <a:ext cx="2333909" cy="646331"/>
          </a:xfrm>
          <a:prstGeom prst="rect">
            <a:avLst/>
          </a:prstGeom>
          <a:noFill/>
        </p:spPr>
        <p:txBody>
          <a:bodyPr wrap="none" rtlCol="0">
            <a:spAutoFit/>
          </a:bodyPr>
          <a:lstStyle/>
          <a:p>
            <a:pPr lvl="0"/>
            <a:r>
              <a:rPr lang="ru-RU" sz="3600" dirty="0" smtClean="0">
                <a:effectLst/>
              </a:rPr>
              <a:t>Интонация</a:t>
            </a:r>
          </a:p>
        </p:txBody>
      </p:sp>
      <p:sp>
        <p:nvSpPr>
          <p:cNvPr id="6" name="TextBox 5"/>
          <p:cNvSpPr txBox="1"/>
          <p:nvPr/>
        </p:nvSpPr>
        <p:spPr>
          <a:xfrm>
            <a:off x="374526" y="5019569"/>
            <a:ext cx="8459676" cy="1569660"/>
          </a:xfrm>
          <a:prstGeom prst="rect">
            <a:avLst/>
          </a:prstGeom>
          <a:noFill/>
        </p:spPr>
        <p:txBody>
          <a:bodyPr wrap="square" rtlCol="0">
            <a:spAutoFit/>
          </a:bodyPr>
          <a:lstStyle/>
          <a:p>
            <a:pPr algn="just"/>
            <a:r>
              <a:rPr lang="ru-RU" sz="1600" dirty="0" smtClean="0">
                <a:solidFill>
                  <a:schemeClr val="tx1"/>
                </a:solidFill>
              </a:rPr>
              <a:t>Вторая взаимосвязь музыки и литературы - интонация. Она </a:t>
            </a:r>
            <a:r>
              <a:rPr lang="ru-RU" sz="1600" dirty="0" smtClean="0"/>
              <a:t>я</a:t>
            </a:r>
            <a:r>
              <a:rPr lang="ru-RU" sz="1600" dirty="0" smtClean="0">
                <a:solidFill>
                  <a:schemeClr val="tx1"/>
                </a:solidFill>
              </a:rPr>
              <a:t>вляется единым стержнем этих искусств. И в разговорной речи, и в литературной, и в музыкальной мы слышим огромное разнообразие  интонаций. Мы можем услышать восторг, просьбу, печаль или радость, усмешку, величие, спокойствие или тревожность, много различных интонаций. Благодаря интонациям мы различаем народную музыку от композиторской, музыку русскую от зарубежной, старинную от современной.</a:t>
            </a:r>
            <a:endParaRPr lang="ru-RU" sz="1600" dirty="0">
              <a:ea typeface="Times New Roman"/>
              <a:cs typeface="Calibri"/>
            </a:endParaRPr>
          </a:p>
        </p:txBody>
      </p:sp>
      <p:pic>
        <p:nvPicPr>
          <p:cNvPr id="7" name="kazachiy_krug_-_da_v_sadu_derevo_tsvetet_(zaycev.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296" y="2025511"/>
            <a:ext cx="609600" cy="609600"/>
          </a:xfrm>
          <a:prstGeom prst="rect">
            <a:avLst/>
          </a:prstGeom>
          <a:solidFill>
            <a:srgbClr val="FF0000"/>
          </a:solidFill>
        </p:spPr>
      </p:pic>
      <p:sp>
        <p:nvSpPr>
          <p:cNvPr id="8" name="TextBox 7"/>
          <p:cNvSpPr txBox="1"/>
          <p:nvPr/>
        </p:nvSpPr>
        <p:spPr>
          <a:xfrm>
            <a:off x="6732240" y="3153103"/>
            <a:ext cx="2230841" cy="523220"/>
          </a:xfrm>
          <a:prstGeom prst="rect">
            <a:avLst/>
          </a:prstGeom>
          <a:noFill/>
        </p:spPr>
        <p:txBody>
          <a:bodyPr wrap="square" rtlCol="0">
            <a:spAutoFit/>
          </a:bodyPr>
          <a:lstStyle/>
          <a:p>
            <a:r>
              <a:rPr lang="ru-RU" sz="1400" dirty="0" smtClean="0"/>
              <a:t>Казачий круг, «Да в саду дерево цветет» </a:t>
            </a:r>
            <a:endParaRPr lang="ru-RU" sz="1400" dirty="0"/>
          </a:p>
        </p:txBody>
      </p:sp>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406" y="730021"/>
            <a:ext cx="6356834" cy="4237889"/>
          </a:xfrm>
          <a:prstGeom prst="rect">
            <a:avLst/>
          </a:prstGeom>
        </p:spPr>
      </p:pic>
    </p:spTree>
    <p:extLst>
      <p:ext uri="{BB962C8B-B14F-4D97-AF65-F5344CB8AC3E}">
        <p14:creationId xmlns:p14="http://schemas.microsoft.com/office/powerpoint/2010/main" val="276440847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7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281" y="5589240"/>
            <a:ext cx="8440192" cy="830997"/>
          </a:xfrm>
          <a:prstGeom prst="rect">
            <a:avLst/>
          </a:prstGeom>
          <a:noFill/>
        </p:spPr>
        <p:txBody>
          <a:bodyPr wrap="square" rtlCol="0">
            <a:spAutoFit/>
          </a:bodyPr>
          <a:lstStyle/>
          <a:p>
            <a:pPr algn="just"/>
            <a:r>
              <a:rPr lang="ru-RU" sz="1600" dirty="0"/>
              <a:t>Третья взаимосвязь – поэзия. Литература, </a:t>
            </a:r>
            <a:r>
              <a:rPr lang="ru-RU" sz="1600" dirty="0" smtClean="0"/>
              <a:t>и, </a:t>
            </a:r>
            <a:r>
              <a:rPr lang="ru-RU" sz="1600" dirty="0"/>
              <a:t>прежде </a:t>
            </a:r>
            <a:r>
              <a:rPr lang="ru-RU" sz="1600" dirty="0" smtClean="0"/>
              <a:t>всего, поэзия </a:t>
            </a:r>
            <a:r>
              <a:rPr lang="ru-RU" sz="1600" dirty="0"/>
              <a:t>становится основой многих вокальных произведений. В единстве слова и музыки рождается песня, романс и многие другие музыкальные жанры, связанные со словом.</a:t>
            </a:r>
          </a:p>
        </p:txBody>
      </p:sp>
      <p:sp>
        <p:nvSpPr>
          <p:cNvPr id="3" name="Прямоугольник 2"/>
          <p:cNvSpPr/>
          <p:nvPr/>
        </p:nvSpPr>
        <p:spPr>
          <a:xfrm>
            <a:off x="3779912" y="-1"/>
            <a:ext cx="1585690" cy="692049"/>
          </a:xfrm>
          <a:prstGeom prst="rect">
            <a:avLst/>
          </a:prstGeom>
        </p:spPr>
        <p:txBody>
          <a:bodyPr wrap="none">
            <a:spAutoFit/>
          </a:bodyPr>
          <a:lstStyle/>
          <a:p>
            <a:pPr lvl="0">
              <a:lnSpc>
                <a:spcPct val="115000"/>
              </a:lnSpc>
              <a:spcAft>
                <a:spcPts val="0"/>
              </a:spcAft>
              <a:tabLst>
                <a:tab pos="800100" algn="l"/>
              </a:tabLst>
            </a:pPr>
            <a:r>
              <a:rPr lang="ru-RU" sz="3600" dirty="0" smtClean="0">
                <a:effectLst/>
              </a:rPr>
              <a:t>Поэзия</a:t>
            </a:r>
            <a:endParaRPr lang="ru-RU" sz="3600" dirty="0" smtClean="0">
              <a:effectLst/>
            </a:endParaRPr>
          </a:p>
        </p:txBody>
      </p:sp>
      <p:pic>
        <p:nvPicPr>
          <p:cNvPr id="4" name="sergey_lemeshev_-_beleet_parus_odinokiy_(zaycev.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19577" y="3344656"/>
            <a:ext cx="648265" cy="677226"/>
          </a:xfrm>
          <a:prstGeom prst="rect">
            <a:avLst/>
          </a:prstGeom>
          <a:solidFill>
            <a:srgbClr val="FF0000"/>
          </a:solidFill>
        </p:spPr>
      </p:pic>
      <p:sp>
        <p:nvSpPr>
          <p:cNvPr id="5" name="TextBox 4"/>
          <p:cNvSpPr txBox="1"/>
          <p:nvPr/>
        </p:nvSpPr>
        <p:spPr>
          <a:xfrm>
            <a:off x="6818616" y="4484365"/>
            <a:ext cx="2250188" cy="738664"/>
          </a:xfrm>
          <a:prstGeom prst="rect">
            <a:avLst/>
          </a:prstGeom>
          <a:noFill/>
        </p:spPr>
        <p:txBody>
          <a:bodyPr wrap="square" rtlCol="0">
            <a:spAutoFit/>
          </a:bodyPr>
          <a:lstStyle/>
          <a:p>
            <a:r>
              <a:rPr lang="ru-RU" sz="1400" dirty="0" smtClean="0"/>
              <a:t>Сергей Лемешев романс</a:t>
            </a:r>
          </a:p>
          <a:p>
            <a:r>
              <a:rPr lang="ru-RU" sz="1400" dirty="0" smtClean="0"/>
              <a:t>«Белеет парус одинокий»</a:t>
            </a:r>
          </a:p>
          <a:p>
            <a:r>
              <a:rPr lang="ru-RU" sz="1400" dirty="0" smtClean="0"/>
              <a:t>на стихи М. Лермонтова</a:t>
            </a:r>
            <a:endParaRPr lang="ru-RU" sz="1400"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280" y="692049"/>
            <a:ext cx="6351960" cy="4763970"/>
          </a:xfrm>
          <a:prstGeom prst="rect">
            <a:avLst/>
          </a:prstGeom>
        </p:spPr>
      </p:pic>
    </p:spTree>
    <p:extLst>
      <p:ext uri="{BB962C8B-B14F-4D97-AF65-F5344CB8AC3E}">
        <p14:creationId xmlns:p14="http://schemas.microsoft.com/office/powerpoint/2010/main" val="59018473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78405" y="116631"/>
            <a:ext cx="5305683" cy="646331"/>
          </a:xfrm>
          <a:prstGeom prst="rect">
            <a:avLst/>
          </a:prstGeom>
        </p:spPr>
        <p:txBody>
          <a:bodyPr wrap="none">
            <a:spAutoFit/>
          </a:bodyPr>
          <a:lstStyle/>
          <a:p>
            <a:r>
              <a:rPr lang="ru-RU" sz="3600" dirty="0"/>
              <a:t>Л</a:t>
            </a:r>
            <a:r>
              <a:rPr lang="ru-RU" sz="3600" dirty="0" smtClean="0">
                <a:effectLst/>
              </a:rPr>
              <a:t>итературная программа </a:t>
            </a:r>
            <a:endParaRPr lang="ru-RU" sz="3600" dirty="0"/>
          </a:p>
        </p:txBody>
      </p:sp>
      <p:sp>
        <p:nvSpPr>
          <p:cNvPr id="5" name="TextBox 4"/>
          <p:cNvSpPr txBox="1"/>
          <p:nvPr/>
        </p:nvSpPr>
        <p:spPr>
          <a:xfrm>
            <a:off x="323528" y="5301208"/>
            <a:ext cx="8568952" cy="1224951"/>
          </a:xfrm>
          <a:prstGeom prst="rect">
            <a:avLst/>
          </a:prstGeom>
          <a:noFill/>
        </p:spPr>
        <p:txBody>
          <a:bodyPr wrap="square" rtlCol="0">
            <a:spAutoFit/>
          </a:bodyPr>
          <a:lstStyle/>
          <a:p>
            <a:pPr algn="just">
              <a:lnSpc>
                <a:spcPct val="115000"/>
              </a:lnSpc>
              <a:spcAft>
                <a:spcPts val="0"/>
              </a:spcAft>
            </a:pPr>
            <a:r>
              <a:rPr lang="ru-RU" sz="1600" dirty="0" smtClean="0"/>
              <a:t>Ч</a:t>
            </a:r>
            <a:r>
              <a:rPr lang="ru-RU" sz="1600" dirty="0" smtClean="0">
                <a:solidFill>
                  <a:schemeClr val="tx1"/>
                </a:solidFill>
              </a:rPr>
              <a:t>етвертая взаимосвязь - это название, литературная программа музыкального произведения.  Без литературы не могли бы появиться на свет ни опера, ни балет, ни оперетта, ни мюзикл, так как в основе их сюжета, как правило, лежит литературное произведение (сказка, повесть, роман и др.).. я</a:t>
            </a:r>
            <a:endParaRPr lang="ru-RU" sz="1600" dirty="0">
              <a:ea typeface="Times New Roman"/>
              <a:cs typeface="Calibri"/>
            </a:endParaRPr>
          </a:p>
        </p:txBody>
      </p:sp>
      <p:pic>
        <p:nvPicPr>
          <p:cNvPr id="6" name="chervyakova_violetta_-_tretya_pesnya_lelya_iz_opery_snegurochka_rimskiy_korsakov_(zaycev.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84088" y="2675524"/>
            <a:ext cx="609600" cy="609600"/>
          </a:xfrm>
          <a:prstGeom prst="rect">
            <a:avLst/>
          </a:prstGeom>
          <a:solidFill>
            <a:srgbClr val="FF0000"/>
          </a:solidFill>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869533"/>
            <a:ext cx="6372201" cy="4221583"/>
          </a:xfrm>
          <a:prstGeom prst="rect">
            <a:avLst/>
          </a:prstGeom>
        </p:spPr>
      </p:pic>
      <p:sp>
        <p:nvSpPr>
          <p:cNvPr id="8" name="TextBox 7"/>
          <p:cNvSpPr txBox="1"/>
          <p:nvPr/>
        </p:nvSpPr>
        <p:spPr>
          <a:xfrm>
            <a:off x="7203080" y="3933056"/>
            <a:ext cx="1684564" cy="307777"/>
          </a:xfrm>
          <a:prstGeom prst="rect">
            <a:avLst/>
          </a:prstGeom>
          <a:noFill/>
        </p:spPr>
        <p:txBody>
          <a:bodyPr wrap="none" rtlCol="0">
            <a:spAutoFit/>
          </a:bodyPr>
          <a:lstStyle/>
          <a:p>
            <a:r>
              <a:rPr lang="ru-RU" sz="1400" dirty="0" smtClean="0"/>
              <a:t>Третья песня Леля</a:t>
            </a:r>
            <a:endParaRPr lang="ru-RU" sz="1400" dirty="0"/>
          </a:p>
        </p:txBody>
      </p:sp>
    </p:spTree>
    <p:extLst>
      <p:ext uri="{BB962C8B-B14F-4D97-AF65-F5344CB8AC3E}">
        <p14:creationId xmlns:p14="http://schemas.microsoft.com/office/powerpoint/2010/main" val="404234606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82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298076" y="86881"/>
            <a:ext cx="4619854" cy="692049"/>
          </a:xfrm>
          <a:prstGeom prst="rect">
            <a:avLst/>
          </a:prstGeom>
        </p:spPr>
        <p:txBody>
          <a:bodyPr wrap="none">
            <a:spAutoFit/>
          </a:bodyPr>
          <a:lstStyle/>
          <a:p>
            <a:pPr lvl="0">
              <a:lnSpc>
                <a:spcPct val="115000"/>
              </a:lnSpc>
              <a:spcAft>
                <a:spcPts val="0"/>
              </a:spcAft>
              <a:tabLst>
                <a:tab pos="800100" algn="l"/>
              </a:tabLst>
            </a:pPr>
            <a:r>
              <a:rPr lang="ru-RU" sz="3600" dirty="0" smtClean="0">
                <a:effectLst/>
              </a:rPr>
              <a:t>Музыкальные образы </a:t>
            </a:r>
            <a:endParaRPr lang="ru-RU" sz="3600" dirty="0">
              <a:ea typeface="Times New Roman"/>
              <a:cs typeface="Calibri"/>
            </a:endParaRPr>
          </a:p>
        </p:txBody>
      </p:sp>
      <p:pic>
        <p:nvPicPr>
          <p:cNvPr id="7" name="konstantin_nikolskiy_-_muzykant_(zaycev.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3681" y="2522305"/>
            <a:ext cx="609600" cy="609600"/>
          </a:xfrm>
          <a:prstGeom prst="rect">
            <a:avLst/>
          </a:prstGeom>
          <a:solidFill>
            <a:srgbClr val="FF0000"/>
          </a:solidFill>
        </p:spPr>
      </p:pic>
      <p:sp>
        <p:nvSpPr>
          <p:cNvPr id="8" name="TextBox 7"/>
          <p:cNvSpPr txBox="1"/>
          <p:nvPr/>
        </p:nvSpPr>
        <p:spPr>
          <a:xfrm>
            <a:off x="6883363" y="3606644"/>
            <a:ext cx="2260637" cy="523220"/>
          </a:xfrm>
          <a:prstGeom prst="rect">
            <a:avLst/>
          </a:prstGeom>
          <a:noFill/>
        </p:spPr>
        <p:txBody>
          <a:bodyPr wrap="square" rtlCol="0">
            <a:spAutoFit/>
          </a:bodyPr>
          <a:lstStyle/>
          <a:p>
            <a:r>
              <a:rPr lang="ru-RU" sz="1400" dirty="0" smtClean="0"/>
              <a:t>Константин Никольский</a:t>
            </a:r>
          </a:p>
          <a:p>
            <a:r>
              <a:rPr lang="ru-RU" sz="1400" dirty="0" smtClean="0"/>
              <a:t>«Музыкант»</a:t>
            </a:r>
            <a:endParaRPr lang="ru-RU" sz="1400" dirty="0"/>
          </a:p>
        </p:txBody>
      </p:sp>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494" y="761584"/>
            <a:ext cx="6484133" cy="4323600"/>
          </a:xfrm>
          <a:prstGeom prst="rect">
            <a:avLst/>
          </a:prstGeom>
        </p:spPr>
      </p:pic>
      <p:sp>
        <p:nvSpPr>
          <p:cNvPr id="10" name="TextBox 9"/>
          <p:cNvSpPr txBox="1"/>
          <p:nvPr/>
        </p:nvSpPr>
        <p:spPr>
          <a:xfrm>
            <a:off x="611560" y="5229200"/>
            <a:ext cx="7992887" cy="1224951"/>
          </a:xfrm>
          <a:prstGeom prst="rect">
            <a:avLst/>
          </a:prstGeom>
          <a:noFill/>
        </p:spPr>
        <p:txBody>
          <a:bodyPr wrap="square" rtlCol="0">
            <a:spAutoFit/>
          </a:bodyPr>
          <a:lstStyle/>
          <a:p>
            <a:pPr>
              <a:lnSpc>
                <a:spcPct val="115000"/>
              </a:lnSpc>
              <a:spcAft>
                <a:spcPts val="0"/>
              </a:spcAft>
            </a:pPr>
            <a:r>
              <a:rPr lang="ru-RU" sz="1600" dirty="0" smtClean="0">
                <a:solidFill>
                  <a:schemeClr val="tx1"/>
                </a:solidFill>
                <a:effectLst/>
              </a:rPr>
              <a:t>Во многих литературных произведениях упоминается о звучащей музыке. Подчас именно музыка становится  одним из главных действующих лиц сказки, рассказа, повести, романа.  Это пятая связь -  проникновение в литературные произведения образов, связанных с музыкальным искусством.</a:t>
            </a:r>
            <a:endParaRPr lang="ru-RU" sz="1600" dirty="0">
              <a:ea typeface="Times New Roman"/>
              <a:cs typeface="Calibri"/>
            </a:endParaRPr>
          </a:p>
        </p:txBody>
      </p:sp>
    </p:spTree>
    <p:extLst>
      <p:ext uri="{BB962C8B-B14F-4D97-AF65-F5344CB8AC3E}">
        <p14:creationId xmlns:p14="http://schemas.microsoft.com/office/powerpoint/2010/main" val="128717046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6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93699" y="61736"/>
            <a:ext cx="1712328" cy="646331"/>
          </a:xfrm>
          <a:prstGeom prst="rect">
            <a:avLst/>
          </a:prstGeom>
          <a:noFill/>
        </p:spPr>
        <p:txBody>
          <a:bodyPr wrap="none" rtlCol="0">
            <a:spAutoFit/>
          </a:bodyPr>
          <a:lstStyle/>
          <a:p>
            <a:pPr algn="just"/>
            <a:r>
              <a:rPr lang="ru-RU" sz="3600" dirty="0" smtClean="0"/>
              <a:t>Жанры</a:t>
            </a:r>
            <a:endParaRPr lang="ru-RU" sz="3600" dirty="0"/>
          </a:p>
        </p:txBody>
      </p:sp>
      <p:sp>
        <p:nvSpPr>
          <p:cNvPr id="4" name="TextBox 3"/>
          <p:cNvSpPr txBox="1"/>
          <p:nvPr/>
        </p:nvSpPr>
        <p:spPr>
          <a:xfrm>
            <a:off x="7015061" y="4220075"/>
            <a:ext cx="2128939" cy="523220"/>
          </a:xfrm>
          <a:prstGeom prst="rect">
            <a:avLst/>
          </a:prstGeom>
          <a:noFill/>
        </p:spPr>
        <p:txBody>
          <a:bodyPr wrap="square" rtlCol="0">
            <a:spAutoFit/>
          </a:bodyPr>
          <a:lstStyle/>
          <a:p>
            <a:pPr algn="just"/>
            <a:r>
              <a:rPr lang="ru-RU" sz="1400" dirty="0" smtClean="0"/>
              <a:t>Франц Шуберт, Баллада «</a:t>
            </a:r>
            <a:r>
              <a:rPr lang="ru-RU" sz="1400" dirty="0"/>
              <a:t>Л</a:t>
            </a:r>
            <a:r>
              <a:rPr lang="ru-RU" sz="1400" dirty="0" smtClean="0"/>
              <a:t>есной царь»</a:t>
            </a:r>
            <a:endParaRPr lang="ru-RU" sz="1400" dirty="0"/>
          </a:p>
        </p:txBody>
      </p:sp>
      <p:pic>
        <p:nvPicPr>
          <p:cNvPr id="5" name="frants_shubrt_-_lesnoy_tsar_(zaycev.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42075" y="3428999"/>
            <a:ext cx="609600" cy="609600"/>
          </a:xfrm>
          <a:prstGeom prst="rect">
            <a:avLst/>
          </a:prstGeom>
          <a:solidFill>
            <a:srgbClr val="FF0000"/>
          </a:solidFill>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622" y="892499"/>
            <a:ext cx="6236618" cy="4712111"/>
          </a:xfrm>
          <a:prstGeom prst="rect">
            <a:avLst/>
          </a:prstGeom>
        </p:spPr>
      </p:pic>
      <p:sp>
        <p:nvSpPr>
          <p:cNvPr id="7" name="TextBox 6"/>
          <p:cNvSpPr txBox="1"/>
          <p:nvPr/>
        </p:nvSpPr>
        <p:spPr>
          <a:xfrm>
            <a:off x="813104" y="5589240"/>
            <a:ext cx="7719335" cy="646331"/>
          </a:xfrm>
          <a:prstGeom prst="rect">
            <a:avLst/>
          </a:prstGeom>
          <a:noFill/>
        </p:spPr>
        <p:txBody>
          <a:bodyPr wrap="square" rtlCol="0">
            <a:spAutoFit/>
          </a:bodyPr>
          <a:lstStyle/>
          <a:p>
            <a:pPr algn="just"/>
            <a:r>
              <a:rPr lang="ru-RU" dirty="0"/>
              <a:t>А еще и музыку, и литературу объединяет общность жанров: В литературе: песня, романс, </a:t>
            </a:r>
            <a:r>
              <a:rPr lang="ru-RU" dirty="0" smtClean="0"/>
              <a:t>запевка. В </a:t>
            </a:r>
            <a:r>
              <a:rPr lang="ru-RU" dirty="0"/>
              <a:t>музыке: сказка, поэма, баллада</a:t>
            </a:r>
            <a:r>
              <a:rPr lang="ru-RU" dirty="0" smtClean="0"/>
              <a:t>.</a:t>
            </a:r>
            <a:endParaRPr lang="ru-RU" dirty="0">
              <a:latin typeface="Calibri"/>
              <a:ea typeface="Times New Roman"/>
              <a:cs typeface="Calibri"/>
            </a:endParaRPr>
          </a:p>
        </p:txBody>
      </p:sp>
    </p:spTree>
    <p:extLst>
      <p:ext uri="{BB962C8B-B14F-4D97-AF65-F5344CB8AC3E}">
        <p14:creationId xmlns:p14="http://schemas.microsoft.com/office/powerpoint/2010/main" val="249348158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4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1400</TotalTime>
  <Words>481</Words>
  <Application>Microsoft Office PowerPoint</Application>
  <PresentationFormat>Экран (4:3)</PresentationFormat>
  <Paragraphs>50</Paragraphs>
  <Slides>9</Slides>
  <Notes>2</Notes>
  <HiddenSlides>0</HiddenSlides>
  <MMClips>6</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BlackTie</vt:lpstr>
      <vt:lpstr>ПРЕЗЕНТАЦИЯ  по предмету «Музыка»   Музыка и литература   ученика 5 класса  бичуля Ратислава Александровича    2019 Год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ратислав</dc:creator>
  <cp:lastModifiedBy>ратислав</cp:lastModifiedBy>
  <cp:revision>30</cp:revision>
  <dcterms:created xsi:type="dcterms:W3CDTF">2019-01-26T12:57:22Z</dcterms:created>
  <dcterms:modified xsi:type="dcterms:W3CDTF">2019-01-27T12:18:13Z</dcterms:modified>
</cp:coreProperties>
</file>