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7"/>
  </p:notesMasterIdLst>
  <p:sldIdLst>
    <p:sldId id="256" r:id="rId2"/>
    <p:sldId id="257" r:id="rId3"/>
    <p:sldId id="260" r:id="rId4"/>
    <p:sldId id="258" r:id="rId5"/>
    <p:sldId id="261" r:id="rId6"/>
    <p:sldId id="259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40CDA6D-6003-497D-822D-BCD652E40280}" type="datetimeFigureOut">
              <a:rPr lang="ru-RU" smtClean="0"/>
              <a:t>18.02.2019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8026783-017D-4B09-9FCB-399D895F535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527621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026783-017D-4B09-9FCB-399D895F5357}" type="slidenum">
              <a:rPr lang="ru-RU" smtClean="0"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015982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overOverlay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18.02.2019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grpSp>
        <p:nvGrpSpPr>
          <p:cNvPr id="8" name="Group 7"/>
          <p:cNvGrpSpPr/>
          <p:nvPr/>
        </p:nvGrpSpPr>
        <p:grpSpPr>
          <a:xfrm>
            <a:off x="1194101" y="2887530"/>
            <a:ext cx="6779110" cy="923330"/>
            <a:chOff x="1172584" y="1381459"/>
            <a:chExt cx="6779110" cy="923330"/>
          </a:xfrm>
          <a:effectLst>
            <a:outerShdw blurRad="38100" dist="12700" dir="16200000" rotWithShape="0">
              <a:prstClr val="black">
                <a:alpha val="30000"/>
              </a:prstClr>
            </a:outerShdw>
          </a:effectLst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ln w="3175">
                    <a:solidFill>
                      <a:schemeClr val="tx2">
                        <a:alpha val="60000"/>
                      </a:schemeClr>
                    </a:solidFill>
                  </a:ln>
                  <a:solidFill>
                    <a:schemeClr val="tx2">
                      <a:lumMod val="90000"/>
                    </a:schemeClr>
                  </a:solidFill>
                  <a:effectLst>
                    <a:outerShdw blurRad="34925" dist="12700" dir="14400000" algn="ctr" rotWithShape="0">
                      <a:srgbClr val="000000">
                        <a:alpha val="21000"/>
                      </a:srgbClr>
                    </a:outerShdw>
                  </a:effectLst>
                  <a:latin typeface="Wingdings" pitchFamily="2" charset="2"/>
                </a:rPr>
                <a:t></a:t>
              </a:r>
              <a:endParaRPr lang="en-US" sz="5400" dirty="0">
                <a:ln w="3175">
                  <a:solidFill>
                    <a:schemeClr val="tx2">
                      <a:alpha val="60000"/>
                    </a:schemeClr>
                  </a:solidFill>
                </a:ln>
                <a:solidFill>
                  <a:schemeClr val="tx2">
                    <a:lumMod val="90000"/>
                  </a:schemeClr>
                </a:solidFill>
                <a:effectLst>
                  <a:outerShdw blurRad="34925" dist="12700" dir="14400000" algn="ctr" rotWithShape="0">
                    <a:srgbClr val="000000">
                      <a:alpha val="21000"/>
                    </a:srgbClr>
                  </a:outerShdw>
                </a:effectLst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293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83341" y="1387737"/>
            <a:ext cx="6777318" cy="1731982"/>
          </a:xfrm>
        </p:spPr>
        <p:txBody>
          <a:bodyPr anchor="b"/>
          <a:lstStyle>
            <a:lvl1pPr>
              <a:defRPr>
                <a:ln w="3175">
                  <a:solidFill>
                    <a:schemeClr val="tx1">
                      <a:alpha val="65000"/>
                    </a:schemeClr>
                  </a:solidFill>
                </a:ln>
                <a:solidFill>
                  <a:schemeClr val="tx1"/>
                </a:solidFill>
                <a:effectLst>
                  <a:outerShdw blurRad="25400" dist="12700" dir="14220000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767862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  <a:effectLst>
                  <a:outerShdw blurRad="34925" dist="12700" dir="14400000" rotWithShape="0">
                    <a:prstClr val="black">
                      <a:alpha val="21000"/>
                    </a:prst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grpSp>
        <p:nvGrpSpPr>
          <p:cNvPr id="11" name="Group 10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5" name="TextBox 14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6" name="Straight Connector 15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66560" y="559398"/>
            <a:ext cx="1678193" cy="556676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8488" y="849854"/>
            <a:ext cx="5507917" cy="502382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grpSp>
        <p:nvGrpSpPr>
          <p:cNvPr id="11" name="Group 10"/>
          <p:cNvGrpSpPr/>
          <p:nvPr/>
        </p:nvGrpSpPr>
        <p:grpSpPr>
          <a:xfrm rot="5400000">
            <a:off x="3909050" y="2880823"/>
            <a:ext cx="5480154" cy="923330"/>
            <a:chOff x="1815339" y="1381459"/>
            <a:chExt cx="5480154" cy="923330"/>
          </a:xfrm>
        </p:grpSpPr>
        <p:sp>
          <p:nvSpPr>
            <p:cNvPr id="12" name="TextBox 11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3" name="Straight Connector 12"/>
            <p:cNvCxnSpPr/>
            <p:nvPr/>
          </p:nvCxnSpPr>
          <p:spPr>
            <a:xfrm flipH="1" flipV="1">
              <a:off x="1815339" y="1924709"/>
              <a:ext cx="2468880" cy="2505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0800000">
              <a:off x="4826613" y="1927417"/>
              <a:ext cx="2468880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grpSp>
        <p:nvGrpSpPr>
          <p:cNvPr id="12" name="Group 11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3" name="TextBox 12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4" name="Straight Connector 13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CoverOverlay.png"/>
          <p:cNvPicPr>
            <a:picLocks noChangeAspect="1"/>
          </p:cNvPicPr>
          <p:nvPr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7" name="Group 7"/>
          <p:cNvGrpSpPr/>
          <p:nvPr/>
        </p:nvGrpSpPr>
        <p:grpSpPr>
          <a:xfrm>
            <a:off x="1172584" y="2887579"/>
            <a:ext cx="6779110" cy="923330"/>
            <a:chOff x="1172584" y="1381459"/>
            <a:chExt cx="6779110" cy="923330"/>
          </a:xfrm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7412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40" y="1204857"/>
            <a:ext cx="7754713" cy="1910716"/>
          </a:xfrm>
        </p:spPr>
        <p:txBody>
          <a:bodyPr anchor="b"/>
          <a:lstStyle>
            <a:lvl1pPr algn="ctr">
              <a:defRPr sz="5400" b="0" cap="none" baseline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8" y="3767316"/>
            <a:ext cx="7734747" cy="15001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18.02.2019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grpSp>
        <p:nvGrpSpPr>
          <p:cNvPr id="13" name="Group 12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85800" y="2240280"/>
            <a:ext cx="3803904" cy="387705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4"/>
          </p:nvPr>
        </p:nvSpPr>
        <p:spPr>
          <a:xfrm>
            <a:off x="4645151" y="2240280"/>
            <a:ext cx="3803904" cy="387705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51560" y="2240280"/>
            <a:ext cx="3442446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8488" y="2947595"/>
            <a:ext cx="3803904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02306" y="2240280"/>
            <a:ext cx="3447288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944368"/>
            <a:ext cx="3799728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18.02.2019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grpSp>
        <p:nvGrpSpPr>
          <p:cNvPr id="14" name="Group 13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6" name="TextBox 15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7" name="Straight Connector 16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18.02.2019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grpSp>
        <p:nvGrpSpPr>
          <p:cNvPr id="10" name="Group 9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18.02.2019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4579" y="1678195"/>
            <a:ext cx="3422483" cy="1886921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2001" y="559398"/>
            <a:ext cx="4116667" cy="5566765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34579" y="3603812"/>
            <a:ext cx="3411725" cy="2517289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18.02.2019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731" y="4668818"/>
            <a:ext cx="7767021" cy="644729"/>
          </a:xfrm>
        </p:spPr>
        <p:txBody>
          <a:bodyPr anchor="b"/>
          <a:lstStyle>
            <a:lvl1pPr algn="ctr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40000">
            <a:off x="2183792" y="666965"/>
            <a:ext cx="4772156" cy="3598016"/>
          </a:xfr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24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8489" y="5324306"/>
            <a:ext cx="7756264" cy="804862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18.02.2019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83000">
                <a:schemeClr val="bg1">
                  <a:alpha val="11000"/>
                </a:schemeClr>
              </a:gs>
              <a:gs pos="100000">
                <a:schemeClr val="bg2">
                  <a:lumMod val="75000"/>
                  <a:alpha val="23000"/>
                </a:schemeClr>
              </a:gs>
            </a:gsLst>
            <a:path path="rect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8490" y="570156"/>
            <a:ext cx="7756263" cy="1054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7" y="2248347"/>
            <a:ext cx="7745505" cy="38778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60378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18.02.2019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6144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639264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54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6576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77724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"/>
        <a:defRPr sz="22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114300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0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50876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82880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214884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46888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78892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jpeg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7" Type="http://schemas.openxmlformats.org/officeDocument/2006/relationships/image" Target="../media/image47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6.jpeg"/><Relationship Id="rId5" Type="http://schemas.openxmlformats.org/officeDocument/2006/relationships/image" Target="../media/image45.jpeg"/><Relationship Id="rId4" Type="http://schemas.openxmlformats.org/officeDocument/2006/relationships/image" Target="../media/image44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0.jpeg"/><Relationship Id="rId4" Type="http://schemas.openxmlformats.org/officeDocument/2006/relationships/image" Target="../media/image49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gif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jpeg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83341" y="548680"/>
            <a:ext cx="6777318" cy="1368151"/>
          </a:xfrm>
        </p:spPr>
        <p:txBody>
          <a:bodyPr/>
          <a:lstStyle/>
          <a:p>
            <a:r>
              <a:rPr lang="ru-RU" dirty="0">
                <a:effectLst/>
              </a:rPr>
              <a:t>Музыка народов мира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268500" y="4725144"/>
            <a:ext cx="3479964" cy="1728192"/>
          </a:xfrm>
        </p:spPr>
        <p:txBody>
          <a:bodyPr/>
          <a:lstStyle/>
          <a:p>
            <a:pPr algn="r"/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Выполнил:</a:t>
            </a:r>
          </a:p>
          <a:p>
            <a:pPr algn="r"/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Ученик </a:t>
            </a:r>
            <a:r>
              <a:rPr lang="en-US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</a:t>
            </a:r>
            <a:r>
              <a:rPr lang="ru-RU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класса.</a:t>
            </a:r>
          </a:p>
          <a:p>
            <a:pPr algn="r"/>
            <a:r>
              <a:rPr lang="ru-RU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Телешевский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Артём Владимирович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6" name="Picture 2" descr="http://kdsi.tom.ru/wp-content/uploads/2012/03/%D0%90%D0%BD%D0%B0%D1%81%D0%BC%D0%B1%D0%BB%D1%8C-%D1%80%D1%83%D1%81%D0%BA%D0%B8%D1%85-%D0%BD%D0%B0%D1%80%D0%BE%D0%B4%D0%BD%D1%8B%D1%85-%D0%B8%D1%81%D0%BD%D1%82%D1%80%D1%83%D0%BC%D0%B5%D0%BD%D1%82%D0%BE%D0%B2-%D0%A1%D0%B8%D0%B1%D0%B8%D1%80%D1%8C-1024x68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212976"/>
            <a:ext cx="5088988" cy="3384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1898002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smtClean="0"/>
              <a:t>Самый популярный танец в Испании – Фламенко. Но так же это название и испанской народной песни, и танца. В классическом исполнении фламенко используется гитара, и отбивание ритма ладонями.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67544" y="570156"/>
            <a:ext cx="8280920" cy="1054250"/>
          </a:xfrm>
        </p:spPr>
        <p:txBody>
          <a:bodyPr/>
          <a:lstStyle/>
          <a:p>
            <a:r>
              <a:rPr lang="ru-RU" dirty="0" smtClean="0"/>
              <a:t>Народная музыка Испании</a:t>
            </a:r>
            <a:endParaRPr lang="ru-RU" dirty="0"/>
          </a:p>
        </p:txBody>
      </p:sp>
      <p:pic>
        <p:nvPicPr>
          <p:cNvPr id="2050" name="Picture 2" descr="https://frognews.bg/images/ispanc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3645024"/>
            <a:ext cx="3587552" cy="29283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s://avatars.mds.yandex.net/get-pdb/215709/fb3389a1-47f3-4cd0-8d7b-5c6f5661f068/s1200?webp=fals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119" y="3861048"/>
            <a:ext cx="4066487" cy="27123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7024559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95536" y="570156"/>
            <a:ext cx="8280920" cy="1054250"/>
          </a:xfrm>
        </p:spPr>
        <p:txBody>
          <a:bodyPr/>
          <a:lstStyle/>
          <a:p>
            <a:r>
              <a:rPr lang="ru-RU" sz="3200" dirty="0"/>
              <a:t>Распространенные в </a:t>
            </a:r>
            <a:r>
              <a:rPr lang="ru-RU" sz="3200" dirty="0" smtClean="0"/>
              <a:t>Испании </a:t>
            </a:r>
            <a:r>
              <a:rPr lang="ru-RU" sz="3200" dirty="0"/>
              <a:t>музыкальные инструменты и народные костюмы</a:t>
            </a:r>
          </a:p>
        </p:txBody>
      </p:sp>
      <p:pic>
        <p:nvPicPr>
          <p:cNvPr id="3074" name="Picture 2" descr="https://i.ytimg.com/vi/n1d9z3JKx7Y/maxresdefault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4250098"/>
            <a:ext cx="3651213" cy="20538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s://avatars.mds.yandex.net/get-pdb/401063/42cc9ab5-4b98-49b5-b06b-0ca4c15517e3/s1200?webp=fals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8522" y="1917872"/>
            <a:ext cx="2303215" cy="23032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 descr="http://s1.1zoom.me/big3/741/Closeup_Guitar_434628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441" y="1917872"/>
            <a:ext cx="3109081" cy="1943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4" name="Picture 12" descr="https://pln-pskov.ru/pictures/120831132418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7597" y="4250098"/>
            <a:ext cx="2303215" cy="23032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s://avatars.mds.yandex.net/get-pdb/33827/48408440-50e8-4b06-b22d-dec66817fa15/s1200?webp=false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2152870"/>
            <a:ext cx="3181505" cy="44004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1861786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sz="1800" dirty="0" smtClean="0"/>
              <a:t>В 13 веке горожане слушали менестрелей и жонглёров. Позднее появилась </a:t>
            </a:r>
            <a:r>
              <a:rPr lang="ru-RU" sz="1800" dirty="0" err="1" smtClean="0"/>
              <a:t>фроттола</a:t>
            </a:r>
            <a:r>
              <a:rPr lang="ru-RU" sz="1800" dirty="0" smtClean="0"/>
              <a:t>- лирическая песня на 3-4 голоса, с элементами полифонии. К 16 веку появилась светлая, танцевальная, с мелодией на 3 голоса – </a:t>
            </a:r>
            <a:r>
              <a:rPr lang="ru-RU" sz="1800" dirty="0" err="1" smtClean="0"/>
              <a:t>вилланелла</a:t>
            </a:r>
            <a:r>
              <a:rPr lang="ru-RU" sz="1800" dirty="0" smtClean="0"/>
              <a:t>. Ее сменяет канцонетта – небольшая песня в 1 или несколько голосов, она и стала родоначальницей жанра ария. А </a:t>
            </a:r>
            <a:r>
              <a:rPr lang="ru-RU" sz="1800" dirty="0" err="1" smtClean="0"/>
              <a:t>танцевальность</a:t>
            </a:r>
            <a:r>
              <a:rPr lang="ru-RU" sz="1800" dirty="0" smtClean="0"/>
              <a:t> </a:t>
            </a:r>
            <a:r>
              <a:rPr lang="ru-RU" sz="1800" dirty="0" err="1" smtClean="0"/>
              <a:t>вилланеллы</a:t>
            </a:r>
            <a:r>
              <a:rPr lang="ru-RU" sz="1800" dirty="0" smtClean="0"/>
              <a:t> перешла к </a:t>
            </a:r>
            <a:r>
              <a:rPr lang="ru-RU" sz="1800" dirty="0" err="1" smtClean="0"/>
              <a:t>баллето</a:t>
            </a:r>
            <a:r>
              <a:rPr lang="ru-RU" sz="1800" dirty="0" smtClean="0"/>
              <a:t> – легким песням для танца. Ну, а самым узнаваемым на сегодня жанром, является неаполитанская песня. Распевная, веселая или грустная мелодия, играется на мандолине, гитаре или неаполитанской лютне.</a:t>
            </a:r>
            <a:endParaRPr lang="ru-RU" sz="1800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Народная музыка Италии</a:t>
            </a:r>
            <a:endParaRPr lang="ru-RU" dirty="0"/>
          </a:p>
        </p:txBody>
      </p:sp>
      <p:pic>
        <p:nvPicPr>
          <p:cNvPr id="4098" name="Picture 2" descr="https://citydog.by/content/_afisha/850X550/54feb1b0a8a4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4601228"/>
            <a:ext cx="3487738" cy="22567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s://i.ytimg.com/vi/3qXiTOGbWBY/maxresdefault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4602646"/>
            <a:ext cx="3960440" cy="22277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0549689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dirty="0"/>
              <a:t>Распространенные в </a:t>
            </a:r>
            <a:r>
              <a:rPr lang="ru-RU" sz="2800" dirty="0" smtClean="0"/>
              <a:t>Италии </a:t>
            </a:r>
            <a:r>
              <a:rPr lang="ru-RU" sz="2800" dirty="0"/>
              <a:t>музыкальные инструменты и народные костюмы</a:t>
            </a:r>
          </a:p>
        </p:txBody>
      </p:sp>
      <p:pic>
        <p:nvPicPr>
          <p:cNvPr id="5122" name="Picture 2" descr="http://www.italianways.com/wp-content/uploads/2016/06/mandolino-antonio-vinaccia-02-665x90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3284984"/>
            <a:ext cx="2454405" cy="33254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http://www.kharin.info/wp-content/uploads/2017/12/bassoon-1024x68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982" y="1916832"/>
            <a:ext cx="2651865" cy="1368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https://images.la.lv/uploads/2016/02/Norvegi_tautasterps_bunad3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5849" y="1916832"/>
            <a:ext cx="2883501" cy="48058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8" name="Picture 8" descr="https://bluesmandolin.files.wordpress.com/2013/02/stella1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3372" y="4659714"/>
            <a:ext cx="2750605" cy="20629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0" name="Picture 10" descr="http://www.diabolus.org/workshop/orpharion/orpharion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3372" y="3501008"/>
            <a:ext cx="3045396" cy="10368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4" name="Picture 14" descr="https://i.ytimg.com/vi/xHNMSeEhqNQ/hqdefault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3070" y="1713520"/>
            <a:ext cx="2557082" cy="1917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445402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683568" y="1988840"/>
            <a:ext cx="7745505" cy="416584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1800" dirty="0" smtClean="0"/>
              <a:t>Многие страны брали идеи инструментов у других стран, но Япония была отгорожена морем, и всё равно большинство инструментов схожи. В некоторых странах было больше вокальное развитие, нежели инструментальное, и наоборот. Танцевальные костюмы разных стран имели свой уникальный, подходящий к мелодии образ. </a:t>
            </a:r>
          </a:p>
          <a:p>
            <a:pPr marL="0" indent="0">
              <a:buNone/>
            </a:pPr>
            <a:r>
              <a:rPr lang="ru-RU" sz="1800" dirty="0"/>
              <a:t>М</a:t>
            </a:r>
            <a:r>
              <a:rPr lang="ru-RU" sz="1800" dirty="0" smtClean="0"/>
              <a:t>узыкальная история каждой страны проложила путь к песням которые мы слышим в наше время. Инструменты со временем усовершенствовались и приобретали лучшее звучание. </a:t>
            </a:r>
          </a:p>
          <a:p>
            <a:pPr marL="0" indent="0">
              <a:buNone/>
            </a:pPr>
            <a:r>
              <a:rPr lang="ru-RU" sz="1800" dirty="0" smtClean="0"/>
              <a:t>Музыка, танцы, национальные костюмы, инструменты оказывали и оказывают влияние на культуру и культурное наследие стран.</a:t>
            </a:r>
            <a:endParaRPr lang="ru-RU" sz="2000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Выводы</a:t>
            </a:r>
            <a:endParaRPr lang="ru-RU" dirty="0"/>
          </a:p>
        </p:txBody>
      </p:sp>
      <p:pic>
        <p:nvPicPr>
          <p:cNvPr id="6152" name="Picture 8" descr="https://inkazan.ru/attachments/c6cc0a12d624bdd8781e30d8166d5b961ba8d9dd/store/fill/1200/630/8675116de417e7d084233192cbf9b43a1533c90c202bdb1ed8ae3de17a5d/482_pic_IMG_484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5" y="4930886"/>
            <a:ext cx="3139929" cy="1648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4" name="Picture 10" descr="https://i05.fotocdn.net/s23/96/public_pin_l/170/2575214943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7" y="4930886"/>
            <a:ext cx="2868844" cy="1648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6" name="Picture 12" descr="https://i.ytimg.com/vi/CoJ8xKDhLxk/hqdefault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4952403"/>
            <a:ext cx="2457295" cy="16269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9017197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7170" name="Picture 2" descr="http://5klass.net/datas/muzyka/Serjoznaja-i-ljogkaja-muzyka/0042-042-Spasibo-za-vnimani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247377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395537" y="2132857"/>
            <a:ext cx="8049216" cy="399330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1800" dirty="0" smtClean="0"/>
              <a:t>Русская </a:t>
            </a:r>
            <a:r>
              <a:rPr lang="ru-RU" sz="1800" dirty="0"/>
              <a:t>народная музыка берёт начало в фольклоре славянских племён, живших на территории Киевской Руси. Так как этнический состав населения был очень разнородным, русская музыка включала в себя, кроме славянских, также финно- угорские, тюркские и </a:t>
            </a:r>
            <a:r>
              <a:rPr lang="ru-RU" sz="1800" dirty="0" smtClean="0"/>
              <a:t>другие</a:t>
            </a:r>
            <a:r>
              <a:rPr lang="en-US" sz="1800" dirty="0" smtClean="0"/>
              <a:t> </a:t>
            </a:r>
            <a:r>
              <a:rPr lang="ru-RU" sz="1800" dirty="0" smtClean="0"/>
              <a:t>виды. </a:t>
            </a:r>
            <a:r>
              <a:rPr lang="ru-RU" sz="1800" dirty="0"/>
              <a:t>Многие виды дошедших до нашего времени </a:t>
            </a:r>
            <a:r>
              <a:rPr lang="ru-RU" sz="1800" dirty="0" smtClean="0"/>
              <a:t>песен </a:t>
            </a:r>
            <a:r>
              <a:rPr lang="ru-RU" sz="1800" dirty="0"/>
              <a:t>имеют языческие </a:t>
            </a:r>
            <a:r>
              <a:rPr lang="ru-RU" sz="1800" dirty="0" smtClean="0"/>
              <a:t>корни. </a:t>
            </a:r>
            <a:r>
              <a:rPr lang="ru-RU" sz="1800" dirty="0"/>
              <a:t>Среди основных жанров народной музыки можно </a:t>
            </a:r>
            <a:r>
              <a:rPr lang="ru-RU" sz="1800" dirty="0" smtClean="0"/>
              <a:t>выделить обрядовые, </a:t>
            </a:r>
            <a:r>
              <a:rPr lang="ru-RU" sz="1800" dirty="0"/>
              <a:t>свадебные, эпические, танцевальные и лирические песни. Народная музыка была больше песенной, чем </a:t>
            </a:r>
            <a:r>
              <a:rPr lang="ru-RU" sz="1800" dirty="0" smtClean="0"/>
              <a:t>инструментальной.  Самыми популярными направлениями русской музыки были частушки, былины, хороводные песни.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Народная музыка России</a:t>
            </a:r>
            <a:endParaRPr lang="ru-RU" dirty="0"/>
          </a:p>
        </p:txBody>
      </p:sp>
      <p:pic>
        <p:nvPicPr>
          <p:cNvPr id="2050" name="Picture 2" descr="http://dkkirov.ru/media/1/collectives/skazy/tales_av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4509120"/>
            <a:ext cx="3384376" cy="2255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s://wallbox.ru/wallpapers/main/201132/klassika-vasnecov-viktor-mihaylovich-skazka-65db27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4695093"/>
            <a:ext cx="3024336" cy="2002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554999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dirty="0" smtClean="0"/>
              <a:t>Распространенные на Руси музыкальные инструменты и народные костюмы</a:t>
            </a:r>
            <a:endParaRPr lang="ru-RU" sz="3200" dirty="0"/>
          </a:p>
        </p:txBody>
      </p:sp>
      <p:pic>
        <p:nvPicPr>
          <p:cNvPr id="4098" name="Picture 2" descr="http://www.vplate.ru/images/article/orig/2016/11/russkij-narodnyj-kostyum--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3802" y="3431079"/>
            <a:ext cx="2408677" cy="33298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s://static-eu.insales.ru/images/products/1/4103/132829191/DSC_895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3431079"/>
            <a:ext cx="2199834" cy="3305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https://i.ebayimg.com/00/s/MTE1MFgxNjAw/z/YWoAAOSw6rda7IBE/$_57.JPG?set_id=8800005007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208" y="3630190"/>
            <a:ext cx="4078760" cy="29316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https://avatars.mds.yandex.net/get-marketpic/204557/market_GmpVxfbyqHJN-YqFwIxBXQ/ori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1772816"/>
            <a:ext cx="2905295" cy="16613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6" name="Picture 10" descr="http://www.fan-wbg.ru/upload/iblock/0be/0be1e00124b1dff8cbdd2a3d4ed3b5a6.gif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791045"/>
            <a:ext cx="2321185" cy="17408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126026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699247" y="2248347"/>
            <a:ext cx="4664841" cy="3877815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sz="2000" dirty="0" smtClean="0"/>
              <a:t>В национальной музыке Японии выделяют два основных вида: </a:t>
            </a:r>
            <a:r>
              <a:rPr lang="ru-RU" sz="2000" dirty="0" err="1" smtClean="0"/>
              <a:t>сёмё</a:t>
            </a:r>
            <a:r>
              <a:rPr lang="ru-RU" sz="2000" dirty="0" smtClean="0"/>
              <a:t> и гагаку.</a:t>
            </a:r>
          </a:p>
          <a:p>
            <a:pPr marL="0" indent="0">
              <a:buNone/>
            </a:pPr>
            <a:r>
              <a:rPr lang="ru-RU" sz="2000" dirty="0" err="1" smtClean="0"/>
              <a:t>Сёмё</a:t>
            </a:r>
            <a:r>
              <a:rPr lang="ru-RU" sz="2000" dirty="0" smtClean="0"/>
              <a:t> это буддийские песнопения. </a:t>
            </a:r>
            <a:r>
              <a:rPr lang="ru-RU" sz="2000" dirty="0"/>
              <a:t>П</a:t>
            </a:r>
            <a:r>
              <a:rPr lang="ru-RU" sz="2000" dirty="0" smtClean="0"/>
              <a:t>оявились </a:t>
            </a:r>
            <a:r>
              <a:rPr lang="ru-RU" sz="2000" dirty="0"/>
              <a:t>в Японии с приходом буддизма более 1000 лет назад, исполнялись буддийскими монахами и оказали огромное влияние на образ японской национальной </a:t>
            </a:r>
            <a:r>
              <a:rPr lang="ru-RU" sz="2000" dirty="0" smtClean="0"/>
              <a:t>музыки.</a:t>
            </a:r>
          </a:p>
          <a:p>
            <a:pPr marL="0" indent="0">
              <a:buNone/>
            </a:pPr>
            <a:r>
              <a:rPr lang="ru-RU" sz="2000" dirty="0" smtClean="0"/>
              <a:t>Гагаку- инструментальная музыка. Появилась в Японии в период Нара (710-794 года). Выделяются инструменты- духовые: </a:t>
            </a:r>
            <a:r>
              <a:rPr lang="ru-RU" sz="2000" dirty="0" err="1" smtClean="0"/>
              <a:t>хитирики</a:t>
            </a:r>
            <a:r>
              <a:rPr lang="ru-RU" sz="2000" dirty="0" smtClean="0"/>
              <a:t>, </a:t>
            </a:r>
            <a:r>
              <a:rPr lang="ru-RU" sz="2000" dirty="0" err="1" smtClean="0"/>
              <a:t>рютэки</a:t>
            </a:r>
            <a:r>
              <a:rPr lang="ru-RU" sz="2000" dirty="0" smtClean="0"/>
              <a:t>, сё, барабан </a:t>
            </a:r>
            <a:r>
              <a:rPr lang="ru-RU" sz="2000" dirty="0" err="1" smtClean="0"/>
              <a:t>какко</a:t>
            </a:r>
            <a:r>
              <a:rPr lang="ru-RU" sz="2000" dirty="0" smtClean="0"/>
              <a:t>, </a:t>
            </a:r>
            <a:r>
              <a:rPr lang="ru-RU" sz="2000" dirty="0" err="1" smtClean="0"/>
              <a:t>сёко</a:t>
            </a:r>
            <a:r>
              <a:rPr lang="ru-RU" sz="2000" dirty="0" smtClean="0"/>
              <a:t> и </a:t>
            </a:r>
            <a:r>
              <a:rPr lang="ru-RU" sz="2000" dirty="0" err="1" smtClean="0"/>
              <a:t>тайко</a:t>
            </a:r>
            <a:r>
              <a:rPr lang="ru-RU" sz="2000" dirty="0"/>
              <a:t>;</a:t>
            </a:r>
            <a:r>
              <a:rPr lang="ru-RU" sz="2000" dirty="0" smtClean="0"/>
              <a:t> струнные: </a:t>
            </a:r>
            <a:r>
              <a:rPr lang="ru-RU" sz="2000" dirty="0" err="1" smtClean="0"/>
              <a:t>бива</a:t>
            </a:r>
            <a:r>
              <a:rPr lang="ru-RU" sz="2000" dirty="0" smtClean="0"/>
              <a:t>, кото-со.</a:t>
            </a:r>
            <a:endParaRPr lang="ru-RU" sz="2000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Народная музыка Японии</a:t>
            </a:r>
            <a:endParaRPr lang="ru-RU" dirty="0"/>
          </a:p>
        </p:txBody>
      </p:sp>
      <p:sp>
        <p:nvSpPr>
          <p:cNvPr id="4" name="AutoShape 2" descr="https://media.pri.org/s3fs-public/migration/PriMigrationsDamanticWordpressAttachmentsImagesMigration/www.theworld.org/wp-content/uploads/gagaku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4" descr="https://media.pri.org/s3fs-public/migration/PriMigrationsDamanticWordpressAttachmentsImagesMigration/www.theworld.org/wp-content/uploads/gagaku.jp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AutoShape 6" descr="https://media.pri.org/s3fs-public/migration/PriMigrationsDamanticWordpressAttachmentsImagesMigration/www.theworld.org/wp-content/uploads/gagaku.jp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AutoShape 8" descr="https://media.pri.org/s3fs-public/migration/PriMigrationsDamanticWordpressAttachmentsImagesMigration/www.theworld.org/wp-content/uploads/gagaku.jpg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084" name="Picture 12" descr="http://www.inarivzw.be/wp-content/uploads/2016/05/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2060848"/>
            <a:ext cx="2861048" cy="15807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90" name="Picture 18" descr="http://www.safarika.ru/gallery/images/portfolios/smsd3monks_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3641577"/>
            <a:ext cx="2861048" cy="29373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184256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688490" y="312738"/>
            <a:ext cx="7756263" cy="1311668"/>
          </a:xfrm>
        </p:spPr>
        <p:txBody>
          <a:bodyPr/>
          <a:lstStyle/>
          <a:p>
            <a:r>
              <a:rPr lang="ru-RU" sz="3200" dirty="0"/>
              <a:t>Распространенные </a:t>
            </a:r>
            <a:r>
              <a:rPr lang="ru-RU" sz="3200" dirty="0" smtClean="0"/>
              <a:t>в Японии музыкальные </a:t>
            </a:r>
            <a:r>
              <a:rPr lang="ru-RU" sz="3200" dirty="0"/>
              <a:t>инструменты и народные костюмы</a:t>
            </a:r>
          </a:p>
        </p:txBody>
      </p:sp>
      <p:pic>
        <p:nvPicPr>
          <p:cNvPr id="5122" name="Picture 2" descr="https://img2.goodfon.ru/original/1920x1200/2/e1/devushka-dudka-muzyk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1091" y="4221088"/>
            <a:ext cx="3995428" cy="24971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https://otvet.imgsmail.ru/download/12af5d684614fd1827b63f436ea78ef5_h-105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1571203"/>
            <a:ext cx="3969693" cy="25058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https://www.ichigo.pl/wp-content/uploads/2015/06/shamisen-681x1024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7277" y="3980601"/>
            <a:ext cx="1911336" cy="28740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8" descr="https://www.qpic.ws/images/shsusu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10" descr="https://wing-auctions.c.yimg.jp/sim?furl=auctions.c.yimg.jp/images.auctions.yahoo.co.jp/image/dr000/auc0304/users/5/3/0/3/rockindaddy01-img600x450-1491196374vclclv26400.jpg&amp;dc=1&amp;sr.fs=20000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5132" name="Picture 12" descr="https://userscontent2.emaze.com/images/42a715e3-7f24-4ffb-b671-e4937492e09a/2d3d4cee34ff3d686c562f1611f2c60e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375" y="1571203"/>
            <a:ext cx="3629980" cy="24093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4" name="Picture 14" descr="https://i.pinimg.com/736x/5e/e4/e3/5ee4e37a6e65eda76a8ad7a0d4e10186--traditional-japanese-music-instruments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975" y="4077072"/>
            <a:ext cx="2202702" cy="26879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368348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sz="1800" dirty="0"/>
              <a:t>В Германии существует </a:t>
            </a:r>
            <a:r>
              <a:rPr lang="ru-RU" sz="1800" dirty="0" smtClean="0"/>
              <a:t>два </a:t>
            </a:r>
            <a:r>
              <a:rPr lang="ru-RU" sz="1800" dirty="0"/>
              <a:t>вида народной </a:t>
            </a:r>
            <a:r>
              <a:rPr lang="ru-RU" sz="1800" dirty="0" smtClean="0"/>
              <a:t>музыки- вокальная и танцевальная. </a:t>
            </a:r>
            <a:r>
              <a:rPr lang="ru-RU" sz="1800" dirty="0"/>
              <a:t>Вокальный жанр характеризуется наличием малых и больших хоров. Большие хоры </a:t>
            </a:r>
            <a:r>
              <a:rPr lang="ru-RU" sz="1800" dirty="0" smtClean="0"/>
              <a:t>выступают </a:t>
            </a:r>
            <a:r>
              <a:rPr lang="ru-RU" sz="1800" dirty="0"/>
              <a:t>на площадях под открытым небом для </a:t>
            </a:r>
            <a:r>
              <a:rPr lang="ru-RU" sz="1800" dirty="0" smtClean="0"/>
              <a:t>большого </a:t>
            </a:r>
            <a:r>
              <a:rPr lang="ru-RU" sz="1800" dirty="0"/>
              <a:t>количества </a:t>
            </a:r>
            <a:r>
              <a:rPr lang="ru-RU" sz="1800" dirty="0" smtClean="0"/>
              <a:t>людей, </a:t>
            </a:r>
            <a:r>
              <a:rPr lang="ru-RU" sz="1800" dirty="0"/>
              <a:t>собравшихся по поводу </a:t>
            </a:r>
            <a:r>
              <a:rPr lang="ru-RU" sz="1800" dirty="0" smtClean="0"/>
              <a:t>праздника</a:t>
            </a:r>
            <a:r>
              <a:rPr lang="ru-RU" sz="1800" dirty="0"/>
              <a:t>. Отличительная особенность германских хоров – они состоят только из </a:t>
            </a:r>
            <a:r>
              <a:rPr lang="ru-RU" sz="1800" dirty="0" smtClean="0"/>
              <a:t>мужчин. </a:t>
            </a:r>
            <a:r>
              <a:rPr lang="ru-RU" sz="1800" dirty="0"/>
              <a:t>Хоры, в которых участвует до 10 человек, считаются маленькими. Их можно было услышать в теплое время года на улицах городов, а зимой они выступали в концертных залах. Хоры исполняли романсы, народные песни, популярные и духовные песни, танцевальную музыку. 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755576" y="548680"/>
            <a:ext cx="7905201" cy="1054250"/>
          </a:xfrm>
        </p:spPr>
        <p:txBody>
          <a:bodyPr/>
          <a:lstStyle/>
          <a:p>
            <a:r>
              <a:rPr lang="ru-RU" sz="4800" dirty="0" smtClean="0"/>
              <a:t>Народная музыка Германии</a:t>
            </a:r>
            <a:endParaRPr lang="ru-RU" sz="4800" dirty="0"/>
          </a:p>
        </p:txBody>
      </p:sp>
      <p:pic>
        <p:nvPicPr>
          <p:cNvPr id="6146" name="Picture 2" descr="http://navdnh.ru/wp-content/uploads/2015/07/Nemetskaya-muzyika-na-VDNH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4877081"/>
            <a:ext cx="2513163" cy="1815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http://wlooks.ru/images/article/orig/2016/11/nacionalnyj-nemeckij-kostyum--1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4851377"/>
            <a:ext cx="1368152" cy="20066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132599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95536" y="570156"/>
            <a:ext cx="8352928" cy="1054250"/>
          </a:xfrm>
        </p:spPr>
        <p:txBody>
          <a:bodyPr/>
          <a:lstStyle/>
          <a:p>
            <a:r>
              <a:rPr lang="ru-RU" sz="3600" dirty="0"/>
              <a:t>Распространенные </a:t>
            </a:r>
            <a:r>
              <a:rPr lang="ru-RU" sz="3600" dirty="0" smtClean="0"/>
              <a:t>в Германии народные </a:t>
            </a:r>
            <a:r>
              <a:rPr lang="ru-RU" sz="3600" dirty="0"/>
              <a:t>костюмы</a:t>
            </a:r>
          </a:p>
        </p:txBody>
      </p:sp>
      <p:pic>
        <p:nvPicPr>
          <p:cNvPr id="7170" name="Picture 2" descr="https://pbs.twimg.com/media/DKO5nZ-XkAARxq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7898" y="3144783"/>
            <a:ext cx="2614264" cy="33596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http://www.vplate.ru/images/article/orig/2017/03/bavarskij-nacionalnyj-kostyum-1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9238" y="3144784"/>
            <a:ext cx="2237611" cy="33596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https://static.euronews.com/articles/314236/1000x563_314236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4824633"/>
            <a:ext cx="3332312" cy="18760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6" name="Picture 8" descr="http://lifeglobe.net/xf/photoset/586/4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291" y="2132856"/>
            <a:ext cx="3571597" cy="2232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832038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sz="1800" dirty="0" smtClean="0"/>
              <a:t>Самобытность Китая проявлялась как и в жизни так и в музыке. В основном музыка изображена в легендах и мифах. </a:t>
            </a:r>
            <a:r>
              <a:rPr lang="ru-RU" sz="1800" dirty="0"/>
              <a:t>Музыка была танцевальная, песенных сказов, местных опер, инструментальная </a:t>
            </a:r>
            <a:r>
              <a:rPr lang="ru-RU" sz="1800" dirty="0" smtClean="0"/>
              <a:t>музыка. Использовались такие инструменты  как литофоны, колокола многих видов, барабаны глиняные окарины </a:t>
            </a:r>
            <a:r>
              <a:rPr lang="ru-RU" sz="1800" dirty="0" err="1" smtClean="0"/>
              <a:t>сюань</a:t>
            </a:r>
            <a:r>
              <a:rPr lang="ru-RU" sz="1800" dirty="0" smtClean="0"/>
              <a:t>. Вокальное пение оды (</a:t>
            </a:r>
            <a:r>
              <a:rPr lang="ru-RU" sz="1800" dirty="0" err="1" smtClean="0"/>
              <a:t>чжэнъя</a:t>
            </a:r>
            <a:r>
              <a:rPr lang="ru-RU" sz="1800" dirty="0" smtClean="0"/>
              <a:t>, </a:t>
            </a:r>
            <a:r>
              <a:rPr lang="ru-RU" sz="1800" dirty="0" err="1" smtClean="0"/>
              <a:t>сяоя</a:t>
            </a:r>
            <a:r>
              <a:rPr lang="ru-RU" sz="1800" dirty="0" smtClean="0"/>
              <a:t> и др.) и гимны </a:t>
            </a:r>
            <a:r>
              <a:rPr lang="ru-RU" sz="1800" dirty="0" err="1" smtClean="0"/>
              <a:t>суи</a:t>
            </a:r>
            <a:r>
              <a:rPr lang="ru-RU" sz="1800" dirty="0" smtClean="0"/>
              <a:t>.  Позже видом искусства становится я-</a:t>
            </a:r>
            <a:r>
              <a:rPr lang="ru-RU" sz="1800" dirty="0" err="1" smtClean="0"/>
              <a:t>юэ</a:t>
            </a:r>
            <a:r>
              <a:rPr lang="ru-RU" sz="1800" dirty="0" smtClean="0"/>
              <a:t> – музыка официальных конфуцианских церемоний, и су-</a:t>
            </a:r>
            <a:r>
              <a:rPr lang="ru-RU" sz="1800" dirty="0" err="1" smtClean="0"/>
              <a:t>юэ</a:t>
            </a:r>
            <a:r>
              <a:rPr lang="ru-RU" sz="1800" dirty="0" smtClean="0"/>
              <a:t> – простонародная музыка.</a:t>
            </a:r>
            <a:endParaRPr lang="ru-RU" sz="1800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Народная музыка Китая</a:t>
            </a:r>
            <a:endParaRPr lang="ru-RU" dirty="0"/>
          </a:p>
        </p:txBody>
      </p:sp>
      <p:pic>
        <p:nvPicPr>
          <p:cNvPr id="8194" name="Picture 2" descr="https://liter.kz/public/uploads/editor/images/KKR_267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5976" y="4437112"/>
            <a:ext cx="3021871" cy="2025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http://golovinskievesti.ru/wp-content/uploads/2018/02/photo_2018-02-20_14-48-4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2895" y="4437112"/>
            <a:ext cx="2699265" cy="20244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8" name="Picture 6" descr="https://royalhotelmoscowru.files.wordpress.com/2014/03/16426_mainfoto1_03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356" y="4437112"/>
            <a:ext cx="3202061" cy="2025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7623775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41466" y="548680"/>
            <a:ext cx="8352928" cy="1054250"/>
          </a:xfrm>
        </p:spPr>
        <p:txBody>
          <a:bodyPr/>
          <a:lstStyle/>
          <a:p>
            <a:r>
              <a:rPr lang="ru-RU" sz="3200" dirty="0"/>
              <a:t>Распространенные в </a:t>
            </a:r>
            <a:r>
              <a:rPr lang="ru-RU" sz="3200" dirty="0" smtClean="0"/>
              <a:t>Китае </a:t>
            </a:r>
            <a:r>
              <a:rPr lang="ru-RU" sz="3200" dirty="0"/>
              <a:t>музыкальные инструменты и народные костюмы</a:t>
            </a:r>
          </a:p>
        </p:txBody>
      </p:sp>
      <p:pic>
        <p:nvPicPr>
          <p:cNvPr id="1026" name="Picture 2" descr="http://g02.a.alicdn.com/kf/HTB1zwdAQXXXXXbwaXXXq6xXFXXXQ/2017-%D0%BB%D0%B5%D1%82%D0%BE-%D0%B4%D1%80%D0%B5%D0%B2%D0%BD%D0%B8%D0%B9-%D0%BA%D0%B8%D1%82%D0%B0%D0%B9%D1%81%D0%BA%D0%B8%D0%B9-%D0%BA%D0%BE%D1%81%D1%82%D1%8E%D0%BC-%D0%B6%D0%B5%D0%BD%D1%81%D0%BA%D0%B0%D1%8F-%D0%BE%D0%B4%D0%B5%D0%B6%D0%B4%D0%B0-%D1%85%D0%B0%D0%BB%D0%B0%D1%82%D1%8B-%D1%82%D1%80%D0%B0%D0%B4%D0%B8%D1%86%D0%B8%D0%BE%D0%BD%D0%BD%D1%8B%D0%B5-%D0%BA%D1%80%D0%B0%D1%81%D0%B8%D0%B2%D1%8B%D0%B5-hanfu-%D1%82%D0%B0%D0%BD%D1%86%D0%B5%D0%B2%D0%B0%D0%BB%D1%8C%D0%BD%D1%8B%D0%B5-%D0%BA%D0%BE%D1%81%D1%82%D1%8E%D0%BC%D1%8B-sobretudo-feminino-dress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3636384"/>
            <a:ext cx="2169006" cy="29787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ae01.alicdn.com/kf/HTB1aRgNXijrK1RjSsplq6xHmVXaa/-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3636384"/>
            <a:ext cx="2952328" cy="2952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s://www.sangitamiya.is/wp-content/uploads/2010/05/Flutes-Dizi-China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2125589"/>
            <a:ext cx="5121334" cy="15107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s://static2.kupivip.ru/V0/00/36/03/30/happiness-gong-1b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663094"/>
            <a:ext cx="2952328" cy="2952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ttps://im0-tub-ru.yandex.net/i?id=16cadadf084334f720b22de1d082ff0f-srl&amp;n=1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125588"/>
            <a:ext cx="3312368" cy="13754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4154217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вердый переплет">
  <a:themeElements>
    <a:clrScheme name="Твердый переплет">
      <a:dk1>
        <a:sysClr val="windowText" lastClr="000000"/>
      </a:dk1>
      <a:lt1>
        <a:sysClr val="window" lastClr="FFFFFF"/>
      </a:lt1>
      <a:dk2>
        <a:srgbClr val="895D1D"/>
      </a:dk2>
      <a:lt2>
        <a:srgbClr val="ECE9C6"/>
      </a:lt2>
      <a:accent1>
        <a:srgbClr val="873624"/>
      </a:accent1>
      <a:accent2>
        <a:srgbClr val="D6862D"/>
      </a:accent2>
      <a:accent3>
        <a:srgbClr val="D0BE40"/>
      </a:accent3>
      <a:accent4>
        <a:srgbClr val="877F6C"/>
      </a:accent4>
      <a:accent5>
        <a:srgbClr val="972109"/>
      </a:accent5>
      <a:accent6>
        <a:srgbClr val="AEB795"/>
      </a:accent6>
      <a:hlink>
        <a:srgbClr val="CC9900"/>
      </a:hlink>
      <a:folHlink>
        <a:srgbClr val="B2B2B2"/>
      </a:folHlink>
    </a:clrScheme>
    <a:fontScheme name="Твердый переплет">
      <a:maj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궁서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Твердый переплет">
      <a:fillStyleLst>
        <a:solidFill>
          <a:schemeClr val="phClr"/>
        </a:solidFill>
        <a:solidFill>
          <a:schemeClr val="phClr">
            <a:tint val="68000"/>
            <a:shade val="94000"/>
            <a:satMod val="300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80000"/>
                <a:lumMod val="98000"/>
              </a:schemeClr>
            </a:gs>
            <a:gs pos="100000">
              <a:schemeClr val="phClr">
                <a:satMod val="130000"/>
              </a:schemeClr>
            </a:gs>
          </a:gsLst>
          <a:lin ang="5160000" scaled="0"/>
        </a:gradFill>
      </a:fillStyleLst>
      <a:lnStyleLst>
        <a:ln w="12700" cap="flat" cmpd="sng" algn="ctr">
          <a:solidFill>
            <a:schemeClr val="phClr">
              <a:shade val="90000"/>
              <a:lumMod val="90000"/>
            </a:schemeClr>
          </a:solidFill>
          <a:prstDash val="solid"/>
        </a:ln>
        <a:ln w="19050" cap="flat" cmpd="sng" algn="ctr">
          <a:solidFill>
            <a:schemeClr val="phClr">
              <a:shade val="75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12700" dir="5400000" rotWithShape="0">
              <a:srgbClr val="000000">
                <a:alpha val="1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6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400000"/>
            </a:lightRig>
          </a:scene3d>
          <a:sp3d>
            <a:bevelT w="25400" h="25400"/>
          </a:sp3d>
        </a:effectStyle>
      </a:effectStyleLst>
      <a:bgFillStyleLst>
        <a:solidFill>
          <a:schemeClr val="phClr">
            <a:tint val="96000"/>
            <a:lumMod val="11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3000"/>
                <a:shade val="20000"/>
              </a:schemeClr>
              <a:schemeClr val="phClr">
                <a:tint val="90000"/>
                <a:shade val="85000"/>
                <a:satMod val="115000"/>
              </a:schemeClr>
            </a:duotone>
          </a:blip>
          <a:tile tx="0" ty="0" sx="60000" sy="6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shade val="50000"/>
                <a:satMod val="340000"/>
                <a:lumMod val="40000"/>
              </a:schemeClr>
              <a:schemeClr val="phClr">
                <a:tint val="92000"/>
                <a:shade val="94000"/>
                <a:hueMod val="110000"/>
                <a:satMod val="236000"/>
                <a:lum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Hardcover</Template>
  <TotalTime>514</TotalTime>
  <Words>655</Words>
  <Application>Microsoft Office PowerPoint</Application>
  <PresentationFormat>Экран (4:3)</PresentationFormat>
  <Paragraphs>35</Paragraphs>
  <Slides>15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Твердый переплет</vt:lpstr>
      <vt:lpstr>Музыка народов мира</vt:lpstr>
      <vt:lpstr>Народная музыка России</vt:lpstr>
      <vt:lpstr>Распространенные на Руси музыкальные инструменты и народные костюмы</vt:lpstr>
      <vt:lpstr>Народная музыка Японии</vt:lpstr>
      <vt:lpstr>Распространенные в Японии музыкальные инструменты и народные костюмы</vt:lpstr>
      <vt:lpstr>Народная музыка Германии</vt:lpstr>
      <vt:lpstr>Распространенные в Германии народные костюмы</vt:lpstr>
      <vt:lpstr>Народная музыка Китая</vt:lpstr>
      <vt:lpstr>Распространенные в Китае музыкальные инструменты и народные костюмы</vt:lpstr>
      <vt:lpstr>Народная музыка Испании</vt:lpstr>
      <vt:lpstr>Распространенные в Испании музыкальные инструменты и народные костюмы</vt:lpstr>
      <vt:lpstr>Народная музыка Италии</vt:lpstr>
      <vt:lpstr>Распространенные в Италии музыкальные инструменты и народные костюмы</vt:lpstr>
      <vt:lpstr>Выводы</vt:lpstr>
      <vt:lpstr>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Smile</dc:creator>
  <cp:lastModifiedBy>Smile</cp:lastModifiedBy>
  <cp:revision>37</cp:revision>
  <dcterms:created xsi:type="dcterms:W3CDTF">2018-12-21T13:59:50Z</dcterms:created>
  <dcterms:modified xsi:type="dcterms:W3CDTF">2019-02-18T04:35:08Z</dcterms:modified>
</cp:coreProperties>
</file>