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EB Garamond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BGaramon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EBGaramond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EBGaramond-italic.fntdata"/><Relationship Id="rId6" Type="http://schemas.openxmlformats.org/officeDocument/2006/relationships/slide" Target="slides/slide1.xml"/><Relationship Id="rId18" Type="http://schemas.openxmlformats.org/officeDocument/2006/relationships/font" Target="fonts/EBGaramon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266cd5fa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266cd5fa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266cd5fa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266cd5fa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5266cd5fa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5266cd5fa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266cd5fa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266cd5fa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5266cd5fa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5266cd5fa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5266cd5fa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5266cd5fa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266cd5fa7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266cd5fa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266cd5fa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266cd5fa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266cd5fa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266cd5fa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266cd5fa7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266cd5fa7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Презентация по Изобразительному искусству </a:t>
            </a:r>
            <a:endParaRPr b="1" sz="48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ученицы 2 класса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Столяровой Виктории Дмитриевны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D0A1C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311800" y="4483775"/>
            <a:ext cx="85206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МАОУ «Лицей №7 имени Героя Советского Союза Б.К. Чернышева»</a:t>
            </a:r>
            <a:endParaRPr sz="20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idx="1" type="subTitle"/>
          </p:nvPr>
        </p:nvSpPr>
        <p:spPr>
          <a:xfrm>
            <a:off x="3888050" y="263850"/>
            <a:ext cx="49101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Я также рисую картины к праздникам.  Здесь Вы можете видеть мои работы к празднику «День защитника отечества» и на Новый год.</a:t>
            </a:r>
            <a:endParaRPr sz="24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7100" y="2189800"/>
            <a:ext cx="3583250" cy="260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924" y="263850"/>
            <a:ext cx="3493249" cy="46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idx="1" type="subTitle"/>
          </p:nvPr>
        </p:nvSpPr>
        <p:spPr>
          <a:xfrm>
            <a:off x="2116950" y="1900800"/>
            <a:ext cx="4910100" cy="13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Спасибо за внимание!</a:t>
            </a:r>
            <a:endParaRPr sz="3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4812875" y="263850"/>
            <a:ext cx="39852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Меня зовут Столярова Вика и я занимаюсь в студии живописи и рисунка «Градиент». 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Я изучаю различные техники живописи и рисунка и </a:t>
            </a: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хотела </a:t>
            </a: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бы рассказать о своих работах.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D0A1C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59581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189750" y="263850"/>
            <a:ext cx="46083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Каждое занятие мы знакомимся с творчеством какого-либо художника и с его техникой рисования.  Далее мы выполняем работу в этой технике, используя оригинальное полотно, как пример. 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Слева — моя работа по картине «Подсолнухи» Ван Гога. </a:t>
            </a:r>
            <a:endParaRPr sz="2600">
              <a:solidFill>
                <a:srgbClr val="2D0A1C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215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subTitle"/>
          </p:nvPr>
        </p:nvSpPr>
        <p:spPr>
          <a:xfrm>
            <a:off x="4189750" y="263850"/>
            <a:ext cx="46083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Мне очень нравятся работы Клода Моне.  Они выполнены в стиле импрессионизма.  Работа выполняется крупной кистью широкими мазками. 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Слева — моя работа по картине </a:t>
            </a: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«Кувшинки в цвету</a:t>
            </a: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» </a:t>
            </a:r>
            <a:endParaRPr sz="26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Клода Моне. </a:t>
            </a:r>
            <a:endParaRPr sz="2600">
              <a:solidFill>
                <a:srgbClr val="2D0A1C"/>
              </a:solidFill>
            </a:endParaRPr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69171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1577" y="3677125"/>
            <a:ext cx="1491349" cy="1313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idx="1" type="subTitle"/>
          </p:nvPr>
        </p:nvSpPr>
        <p:spPr>
          <a:xfrm>
            <a:off x="4572000" y="263850"/>
            <a:ext cx="42261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Дома я тоже люблю рисовать.  Слева — мое рабочее место.  Картина ниже называется «Совушки». Я нарисовала ее с использованием очень интересной техники.  </a:t>
            </a:r>
            <a:endParaRPr sz="2600">
              <a:solidFill>
                <a:srgbClr val="2D0A1C"/>
              </a:solidFill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11355" r="0" t="0"/>
          <a:stretch/>
        </p:blipFill>
        <p:spPr>
          <a:xfrm>
            <a:off x="228700" y="775250"/>
            <a:ext cx="4155378" cy="35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8700" y="2812600"/>
            <a:ext cx="3172700" cy="219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idx="1" type="subTitle"/>
          </p:nvPr>
        </p:nvSpPr>
        <p:spPr>
          <a:xfrm>
            <a:off x="4572000" y="263850"/>
            <a:ext cx="42261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D0A1C"/>
              </a:buClr>
              <a:buSzPts val="2000"/>
              <a:buFont typeface="EB Garamond"/>
              <a:buChar char="●"/>
            </a:pPr>
            <a:r>
              <a:rPr lang="en" sz="20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Сначала выполняется карандашный набросок.  Мы указываем контуры основных фигур;</a:t>
            </a:r>
            <a:endParaRPr sz="20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D0A1C"/>
              </a:buClr>
              <a:buSzPts val="2000"/>
              <a:buFont typeface="EB Garamond"/>
              <a:buChar char="●"/>
            </a:pPr>
            <a:r>
              <a:rPr lang="en" sz="20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Затем, я протягиваю фон гуашью.  Стараюсь сделать ровные градиенты;</a:t>
            </a:r>
            <a:endParaRPr sz="20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D0A1C"/>
              </a:buClr>
              <a:buSzPts val="2000"/>
              <a:buFont typeface="EB Garamond"/>
              <a:buChar char="●"/>
            </a:pPr>
            <a:r>
              <a:rPr lang="en" sz="20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После того как краска высохла, я отрисовываю фигуры сухой пастелью;</a:t>
            </a:r>
            <a:endParaRPr sz="20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D0A1C"/>
              </a:buClr>
              <a:buSzPts val="2000"/>
              <a:buFont typeface="EB Garamond"/>
              <a:buChar char="●"/>
            </a:pPr>
            <a:r>
              <a:rPr lang="en" sz="20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В конце, наносим матовый лак, чтобы добавить глубины изображению;</a:t>
            </a:r>
            <a:endParaRPr sz="20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2D0A1C"/>
              </a:buClr>
              <a:buSzPts val="2000"/>
              <a:buFont typeface="EB Garamond"/>
              <a:buChar char="●"/>
            </a:pPr>
            <a:r>
              <a:rPr lang="en" sz="20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Картина готова!</a:t>
            </a:r>
            <a:endParaRPr sz="20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075" y="971963"/>
            <a:ext cx="4267202" cy="31995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idx="1" type="subTitle"/>
          </p:nvPr>
        </p:nvSpPr>
        <p:spPr>
          <a:xfrm>
            <a:off x="3888050" y="263850"/>
            <a:ext cx="49101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Картина «Котик смотрит на улицу».  Выполнена гуашью и восковыми мелками.  Сначала отрисовывается кошка и звезды, а затем сверху наносится гуашь.  Благодаря этому цвета получаются очень яркими!</a:t>
            </a:r>
            <a:endParaRPr sz="24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334916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idx="1" type="subTitle"/>
          </p:nvPr>
        </p:nvSpPr>
        <p:spPr>
          <a:xfrm>
            <a:off x="3888050" y="263850"/>
            <a:ext cx="49101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Картина «Осень».  Выполнена гуашью и фломастерами. Обводим контуры однотонным фломастером.  Далее, раскрашиваем области гуашью.</a:t>
            </a:r>
            <a:endParaRPr sz="24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650" y="152400"/>
            <a:ext cx="317146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idx="1" type="subTitle"/>
          </p:nvPr>
        </p:nvSpPr>
        <p:spPr>
          <a:xfrm>
            <a:off x="3888050" y="263850"/>
            <a:ext cx="4910100" cy="461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2D0A1C"/>
                </a:solidFill>
                <a:latin typeface="EB Garamond"/>
                <a:ea typeface="EB Garamond"/>
                <a:cs typeface="EB Garamond"/>
                <a:sym typeface="EB Garamond"/>
              </a:rPr>
              <a:t>Картина «Закат». Выполнена гуашью в технике многослойного наложения.  Благодаря этому увеличивается глубина цвета и повышается диапазон яркости.   Это особенно заметно в центре картины.</a:t>
            </a:r>
            <a:endParaRPr sz="2400">
              <a:solidFill>
                <a:srgbClr val="2D0A1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38292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