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72" r:id="rId3"/>
    <p:sldId id="266" r:id="rId4"/>
    <p:sldId id="271" r:id="rId5"/>
    <p:sldId id="267" r:id="rId6"/>
    <p:sldId id="270" r:id="rId7"/>
    <p:sldId id="264" r:id="rId8"/>
    <p:sldId id="265" r:id="rId9"/>
    <p:sldId id="273" r:id="rId10"/>
    <p:sldId id="257" r:id="rId11"/>
    <p:sldId id="258" r:id="rId12"/>
    <p:sldId id="259" r:id="rId13"/>
    <p:sldId id="262" r:id="rId14"/>
    <p:sldId id="263" r:id="rId15"/>
    <p:sldId id="269"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94343" autoAdjust="0"/>
  </p:normalViewPr>
  <p:slideViewPr>
    <p:cSldViewPr snapToGrid="0">
      <p:cViewPr varScale="1">
        <p:scale>
          <a:sx n="69" d="100"/>
          <a:sy n="69"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9CBB40E-39F7-412C-AC25-9C1D627FAC38}" type="datetimeFigureOut">
              <a:rPr lang="ru-RU" smtClean="0"/>
              <a:t>26.12.2018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9A04D2-0CD0-4BA0-B91C-38ED6AD430D7}" type="slidenum">
              <a:rPr lang="ru-RU" smtClean="0"/>
              <a:t>‹#›</a:t>
            </a:fld>
            <a:endParaRPr lang="ru-RU"/>
          </a:p>
        </p:txBody>
      </p:sp>
    </p:spTree>
    <p:extLst>
      <p:ext uri="{BB962C8B-B14F-4D97-AF65-F5344CB8AC3E}">
        <p14:creationId xmlns:p14="http://schemas.microsoft.com/office/powerpoint/2010/main" val="279739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CBB40E-39F7-412C-AC25-9C1D627FAC38}" type="datetimeFigureOut">
              <a:rPr lang="ru-RU" smtClean="0"/>
              <a:t>26.12.2018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9A04D2-0CD0-4BA0-B91C-38ED6AD430D7}" type="slidenum">
              <a:rPr lang="ru-RU" smtClean="0"/>
              <a:t>‹#›</a:t>
            </a:fld>
            <a:endParaRPr lang="ru-RU"/>
          </a:p>
        </p:txBody>
      </p:sp>
    </p:spTree>
    <p:extLst>
      <p:ext uri="{BB962C8B-B14F-4D97-AF65-F5344CB8AC3E}">
        <p14:creationId xmlns:p14="http://schemas.microsoft.com/office/powerpoint/2010/main" val="273971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CBB40E-39F7-412C-AC25-9C1D627FAC38}" type="datetimeFigureOut">
              <a:rPr lang="ru-RU" smtClean="0"/>
              <a:t>26.12.2018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9A04D2-0CD0-4BA0-B91C-38ED6AD430D7}"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2928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CBB40E-39F7-412C-AC25-9C1D627FAC38}" type="datetimeFigureOut">
              <a:rPr lang="ru-RU" smtClean="0"/>
              <a:t>26.12.2018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9A04D2-0CD0-4BA0-B91C-38ED6AD430D7}" type="slidenum">
              <a:rPr lang="ru-RU" smtClean="0"/>
              <a:t>‹#›</a:t>
            </a:fld>
            <a:endParaRPr lang="ru-RU"/>
          </a:p>
        </p:txBody>
      </p:sp>
    </p:spTree>
    <p:extLst>
      <p:ext uri="{BB962C8B-B14F-4D97-AF65-F5344CB8AC3E}">
        <p14:creationId xmlns:p14="http://schemas.microsoft.com/office/powerpoint/2010/main" val="19558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CBB40E-39F7-412C-AC25-9C1D627FAC38}" type="datetimeFigureOut">
              <a:rPr lang="ru-RU" smtClean="0"/>
              <a:t>26.12.2018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9A04D2-0CD0-4BA0-B91C-38ED6AD430D7}"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8244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CBB40E-39F7-412C-AC25-9C1D627FAC38}" type="datetimeFigureOut">
              <a:rPr lang="ru-RU" smtClean="0"/>
              <a:t>26.12.2018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9A04D2-0CD0-4BA0-B91C-38ED6AD430D7}" type="slidenum">
              <a:rPr lang="ru-RU" smtClean="0"/>
              <a:t>‹#›</a:t>
            </a:fld>
            <a:endParaRPr lang="ru-RU"/>
          </a:p>
        </p:txBody>
      </p:sp>
    </p:spTree>
    <p:extLst>
      <p:ext uri="{BB962C8B-B14F-4D97-AF65-F5344CB8AC3E}">
        <p14:creationId xmlns:p14="http://schemas.microsoft.com/office/powerpoint/2010/main" val="3121699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CBB40E-39F7-412C-AC25-9C1D627FAC38}" type="datetimeFigureOut">
              <a:rPr lang="ru-RU" smtClean="0"/>
              <a:t>26.12.2018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9A04D2-0CD0-4BA0-B91C-38ED6AD430D7}" type="slidenum">
              <a:rPr lang="ru-RU" smtClean="0"/>
              <a:t>‹#›</a:t>
            </a:fld>
            <a:endParaRPr lang="ru-RU"/>
          </a:p>
        </p:txBody>
      </p:sp>
    </p:spTree>
    <p:extLst>
      <p:ext uri="{BB962C8B-B14F-4D97-AF65-F5344CB8AC3E}">
        <p14:creationId xmlns:p14="http://schemas.microsoft.com/office/powerpoint/2010/main" val="195693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CBB40E-39F7-412C-AC25-9C1D627FAC38}" type="datetimeFigureOut">
              <a:rPr lang="ru-RU" smtClean="0"/>
              <a:t>26.12.2018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9A04D2-0CD0-4BA0-B91C-38ED6AD430D7}" type="slidenum">
              <a:rPr lang="ru-RU" smtClean="0"/>
              <a:t>‹#›</a:t>
            </a:fld>
            <a:endParaRPr lang="ru-RU"/>
          </a:p>
        </p:txBody>
      </p:sp>
    </p:spTree>
    <p:extLst>
      <p:ext uri="{BB962C8B-B14F-4D97-AF65-F5344CB8AC3E}">
        <p14:creationId xmlns:p14="http://schemas.microsoft.com/office/powerpoint/2010/main" val="199725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CBB40E-39F7-412C-AC25-9C1D627FAC38}" type="datetimeFigureOut">
              <a:rPr lang="ru-RU" smtClean="0"/>
              <a:t>26.12.2018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9A04D2-0CD0-4BA0-B91C-38ED6AD430D7}" type="slidenum">
              <a:rPr lang="ru-RU" smtClean="0"/>
              <a:t>‹#›</a:t>
            </a:fld>
            <a:endParaRPr lang="ru-RU"/>
          </a:p>
        </p:txBody>
      </p:sp>
    </p:spTree>
    <p:extLst>
      <p:ext uri="{BB962C8B-B14F-4D97-AF65-F5344CB8AC3E}">
        <p14:creationId xmlns:p14="http://schemas.microsoft.com/office/powerpoint/2010/main" val="39131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CBB40E-39F7-412C-AC25-9C1D627FAC38}" type="datetimeFigureOut">
              <a:rPr lang="ru-RU" smtClean="0"/>
              <a:t>26.12.2018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9A04D2-0CD0-4BA0-B91C-38ED6AD430D7}" type="slidenum">
              <a:rPr lang="ru-RU" smtClean="0"/>
              <a:t>‹#›</a:t>
            </a:fld>
            <a:endParaRPr lang="ru-RU"/>
          </a:p>
        </p:txBody>
      </p:sp>
    </p:spTree>
    <p:extLst>
      <p:ext uri="{BB962C8B-B14F-4D97-AF65-F5344CB8AC3E}">
        <p14:creationId xmlns:p14="http://schemas.microsoft.com/office/powerpoint/2010/main" val="246664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9CBB40E-39F7-412C-AC25-9C1D627FAC38}" type="datetimeFigureOut">
              <a:rPr lang="ru-RU" smtClean="0"/>
              <a:t>26.12.2018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9A04D2-0CD0-4BA0-B91C-38ED6AD430D7}" type="slidenum">
              <a:rPr lang="ru-RU" smtClean="0"/>
              <a:t>‹#›</a:t>
            </a:fld>
            <a:endParaRPr lang="ru-RU"/>
          </a:p>
        </p:txBody>
      </p:sp>
    </p:spTree>
    <p:extLst>
      <p:ext uri="{BB962C8B-B14F-4D97-AF65-F5344CB8AC3E}">
        <p14:creationId xmlns:p14="http://schemas.microsoft.com/office/powerpoint/2010/main" val="48358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9CBB40E-39F7-412C-AC25-9C1D627FAC38}" type="datetimeFigureOut">
              <a:rPr lang="ru-RU" smtClean="0"/>
              <a:t>26.12.2018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9A04D2-0CD0-4BA0-B91C-38ED6AD430D7}" type="slidenum">
              <a:rPr lang="ru-RU" smtClean="0"/>
              <a:t>‹#›</a:t>
            </a:fld>
            <a:endParaRPr lang="ru-RU"/>
          </a:p>
        </p:txBody>
      </p:sp>
    </p:spTree>
    <p:extLst>
      <p:ext uri="{BB962C8B-B14F-4D97-AF65-F5344CB8AC3E}">
        <p14:creationId xmlns:p14="http://schemas.microsoft.com/office/powerpoint/2010/main" val="348062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9CBB40E-39F7-412C-AC25-9C1D627FAC38}" type="datetimeFigureOut">
              <a:rPr lang="ru-RU" smtClean="0"/>
              <a:t>26.12.2018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9A04D2-0CD0-4BA0-B91C-38ED6AD430D7}" type="slidenum">
              <a:rPr lang="ru-RU" smtClean="0"/>
              <a:t>‹#›</a:t>
            </a:fld>
            <a:endParaRPr lang="ru-RU"/>
          </a:p>
        </p:txBody>
      </p:sp>
    </p:spTree>
    <p:extLst>
      <p:ext uri="{BB962C8B-B14F-4D97-AF65-F5344CB8AC3E}">
        <p14:creationId xmlns:p14="http://schemas.microsoft.com/office/powerpoint/2010/main" val="116837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BB40E-39F7-412C-AC25-9C1D627FAC38}" type="datetimeFigureOut">
              <a:rPr lang="ru-RU" smtClean="0"/>
              <a:t>26.12.2018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59A04D2-0CD0-4BA0-B91C-38ED6AD430D7}" type="slidenum">
              <a:rPr lang="ru-RU" smtClean="0"/>
              <a:t>‹#›</a:t>
            </a:fld>
            <a:endParaRPr lang="ru-RU"/>
          </a:p>
        </p:txBody>
      </p:sp>
    </p:spTree>
    <p:extLst>
      <p:ext uri="{BB962C8B-B14F-4D97-AF65-F5344CB8AC3E}">
        <p14:creationId xmlns:p14="http://schemas.microsoft.com/office/powerpoint/2010/main" val="1036026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9CBB40E-39F7-412C-AC25-9C1D627FAC38}" type="datetimeFigureOut">
              <a:rPr lang="ru-RU" smtClean="0"/>
              <a:t>26.12.2018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9A04D2-0CD0-4BA0-B91C-38ED6AD430D7}" type="slidenum">
              <a:rPr lang="ru-RU" smtClean="0"/>
              <a:t>‹#›</a:t>
            </a:fld>
            <a:endParaRPr lang="ru-RU"/>
          </a:p>
        </p:txBody>
      </p:sp>
    </p:spTree>
    <p:extLst>
      <p:ext uri="{BB962C8B-B14F-4D97-AF65-F5344CB8AC3E}">
        <p14:creationId xmlns:p14="http://schemas.microsoft.com/office/powerpoint/2010/main" val="229122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9A04D2-0CD0-4BA0-B91C-38ED6AD430D7}" type="slidenum">
              <a:rPr lang="ru-RU" smtClean="0"/>
              <a:t>‹#›</a:t>
            </a:fld>
            <a:endParaRPr lang="ru-RU"/>
          </a:p>
        </p:txBody>
      </p:sp>
      <p:sp>
        <p:nvSpPr>
          <p:cNvPr id="5" name="Date Placeholder 4"/>
          <p:cNvSpPr>
            <a:spLocks noGrp="1"/>
          </p:cNvSpPr>
          <p:nvPr>
            <p:ph type="dt" sz="half" idx="10"/>
          </p:nvPr>
        </p:nvSpPr>
        <p:spPr/>
        <p:txBody>
          <a:bodyPr/>
          <a:lstStyle/>
          <a:p>
            <a:fld id="{79CBB40E-39F7-412C-AC25-9C1D627FAC38}" type="datetimeFigureOut">
              <a:rPr lang="ru-RU" smtClean="0"/>
              <a:t>26.12.2018</a:t>
            </a:fld>
            <a:endParaRPr lang="ru-RU"/>
          </a:p>
        </p:txBody>
      </p:sp>
    </p:spTree>
    <p:extLst>
      <p:ext uri="{BB962C8B-B14F-4D97-AF65-F5344CB8AC3E}">
        <p14:creationId xmlns:p14="http://schemas.microsoft.com/office/powerpoint/2010/main" val="232617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CBB40E-39F7-412C-AC25-9C1D627FAC38}" type="datetimeFigureOut">
              <a:rPr lang="ru-RU" smtClean="0"/>
              <a:t>26.12.2018</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59A04D2-0CD0-4BA0-B91C-38ED6AD430D7}" type="slidenum">
              <a:rPr lang="ru-RU" smtClean="0"/>
              <a:t>‹#›</a:t>
            </a:fld>
            <a:endParaRPr lang="ru-RU"/>
          </a:p>
        </p:txBody>
      </p:sp>
    </p:spTree>
    <p:extLst>
      <p:ext uri="{BB962C8B-B14F-4D97-AF65-F5344CB8AC3E}">
        <p14:creationId xmlns:p14="http://schemas.microsoft.com/office/powerpoint/2010/main" val="409007776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29344" y="802485"/>
            <a:ext cx="5341125" cy="1080654"/>
          </a:xfrm>
        </p:spPr>
        <p:txBody>
          <a:bodyPr/>
          <a:lstStyle/>
          <a:p>
            <a:pPr algn="ctr"/>
            <a:r>
              <a:rPr lang="ru-RU" sz="7200" b="1" dirty="0" smtClean="0">
                <a:solidFill>
                  <a:schemeClr val="accent1">
                    <a:lumMod val="50000"/>
                  </a:schemeClr>
                </a:solidFill>
                <a:latin typeface="Times New Roman" panose="02020603050405020304" pitchFamily="18" charset="0"/>
                <a:cs typeface="Times New Roman" panose="02020603050405020304" pitchFamily="18" charset="0"/>
              </a:rPr>
              <a:t>Плавание</a:t>
            </a:r>
            <a:endParaRPr lang="ru-RU" sz="7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Подзаголовок 3"/>
          <p:cNvSpPr txBox="1">
            <a:spLocks/>
          </p:cNvSpPr>
          <p:nvPr/>
        </p:nvSpPr>
        <p:spPr>
          <a:xfrm>
            <a:off x="2481942" y="109274"/>
            <a:ext cx="6544492" cy="13864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ru-RU" dirty="0" smtClean="0">
                <a:solidFill>
                  <a:schemeClr val="accent2">
                    <a:lumMod val="50000"/>
                  </a:schemeClr>
                </a:solidFill>
              </a:rPr>
              <a:t>МАОУ «Лицей №7 имени Героя Советского Союза </a:t>
            </a:r>
            <a:br>
              <a:rPr lang="ru-RU" dirty="0" smtClean="0">
                <a:solidFill>
                  <a:schemeClr val="accent2">
                    <a:lumMod val="50000"/>
                  </a:schemeClr>
                </a:solidFill>
              </a:rPr>
            </a:br>
            <a:r>
              <a:rPr lang="ru-RU" dirty="0" smtClean="0">
                <a:solidFill>
                  <a:schemeClr val="accent2">
                    <a:lumMod val="50000"/>
                  </a:schemeClr>
                </a:solidFill>
              </a:rPr>
              <a:t>Бориса Константиновича </a:t>
            </a:r>
            <a:r>
              <a:rPr lang="ru-RU" dirty="0" err="1" smtClean="0">
                <a:solidFill>
                  <a:schemeClr val="accent2">
                    <a:lumMod val="50000"/>
                  </a:schemeClr>
                </a:solidFill>
              </a:rPr>
              <a:t>Чернышёва</a:t>
            </a:r>
            <a:r>
              <a:rPr lang="ru-RU" dirty="0" smtClean="0">
                <a:solidFill>
                  <a:schemeClr val="accent2">
                    <a:lumMod val="50000"/>
                  </a:schemeClr>
                </a:solidFill>
              </a:rPr>
              <a:t>» г. Красноярск</a:t>
            </a:r>
          </a:p>
          <a:p>
            <a:pPr algn="ctr"/>
            <a:endParaRPr lang="ru-RU" dirty="0"/>
          </a:p>
        </p:txBody>
      </p:sp>
      <p:sp>
        <p:nvSpPr>
          <p:cNvPr id="4" name="Прямоугольник 3"/>
          <p:cNvSpPr/>
          <p:nvPr/>
        </p:nvSpPr>
        <p:spPr>
          <a:xfrm>
            <a:off x="9870055" y="5882547"/>
            <a:ext cx="2007326" cy="923330"/>
          </a:xfrm>
          <a:prstGeom prst="rect">
            <a:avLst/>
          </a:prstGeom>
        </p:spPr>
        <p:txBody>
          <a:bodyPr wrap="square">
            <a:spAutoFit/>
          </a:bodyPr>
          <a:lstStyle/>
          <a:p>
            <a:r>
              <a:rPr lang="ru-RU" dirty="0">
                <a:solidFill>
                  <a:schemeClr val="accent2">
                    <a:lumMod val="50000"/>
                  </a:schemeClr>
                </a:solidFill>
              </a:rPr>
              <a:t>Выполнила </a:t>
            </a:r>
          </a:p>
          <a:p>
            <a:r>
              <a:rPr lang="ru-RU" dirty="0">
                <a:solidFill>
                  <a:schemeClr val="accent2">
                    <a:lumMod val="50000"/>
                  </a:schemeClr>
                </a:solidFill>
              </a:rPr>
              <a:t>Савельева </a:t>
            </a:r>
            <a:r>
              <a:rPr lang="ru-RU" dirty="0" smtClean="0">
                <a:solidFill>
                  <a:schemeClr val="accent2">
                    <a:lumMod val="50000"/>
                  </a:schemeClr>
                </a:solidFill>
              </a:rPr>
              <a:t>Дарья </a:t>
            </a:r>
            <a:endParaRPr lang="ru-RU" dirty="0">
              <a:solidFill>
                <a:schemeClr val="accent2">
                  <a:lumMod val="50000"/>
                </a:schemeClr>
              </a:solidFill>
            </a:endParaRPr>
          </a:p>
          <a:p>
            <a:r>
              <a:rPr lang="ru-RU" dirty="0" smtClean="0">
                <a:solidFill>
                  <a:schemeClr val="accent2">
                    <a:lumMod val="50000"/>
                  </a:schemeClr>
                </a:solidFill>
              </a:rPr>
              <a:t>5 класс </a:t>
            </a:r>
            <a:endParaRPr lang="ru-RU" dirty="0">
              <a:solidFill>
                <a:schemeClr val="accent2">
                  <a:lumMod val="50000"/>
                </a:schemeClr>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9069" y="1933271"/>
            <a:ext cx="7841673" cy="4410941"/>
          </a:xfrm>
          <a:prstGeom prst="rect">
            <a:avLst/>
          </a:prstGeom>
        </p:spPr>
      </p:pic>
    </p:spTree>
    <p:extLst>
      <p:ext uri="{BB962C8B-B14F-4D97-AF65-F5344CB8AC3E}">
        <p14:creationId xmlns:p14="http://schemas.microsoft.com/office/powerpoint/2010/main" val="2011044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4743752" cy="5541819"/>
          </a:xfrm>
        </p:spPr>
        <p:txBody>
          <a:bodyPr>
            <a:normAutofit fontScale="90000"/>
          </a:bodyPr>
          <a:lstStyle/>
          <a:p>
            <a:r>
              <a:rPr lang="ru-RU" sz="2200" dirty="0" smtClean="0">
                <a:solidFill>
                  <a:schemeClr val="accent1">
                    <a:lumMod val="50000"/>
                  </a:schemeClr>
                </a:solidFill>
              </a:rPr>
              <a:t>    Бассейн </a:t>
            </a:r>
            <a:r>
              <a:rPr lang="ru-RU" sz="2200" dirty="0">
                <a:solidFill>
                  <a:schemeClr val="accent1">
                    <a:lumMod val="50000"/>
                  </a:schemeClr>
                </a:solidFill>
              </a:rPr>
              <a:t>«Буревестник</a:t>
            </a:r>
            <a:r>
              <a:rPr lang="ru-RU" sz="2200" dirty="0" smtClean="0">
                <a:solidFill>
                  <a:schemeClr val="accent1">
                    <a:lumMod val="50000"/>
                  </a:schemeClr>
                </a:solidFill>
              </a:rPr>
              <a:t>», в котором я посещаю группу спортивно-оздоровительного плавания, </a:t>
            </a:r>
            <a:r>
              <a:rPr lang="ru-RU" sz="2200" dirty="0">
                <a:solidFill>
                  <a:schemeClr val="accent1">
                    <a:lumMod val="50000"/>
                  </a:schemeClr>
                </a:solidFill>
              </a:rPr>
              <a:t>был открыт 28 октября в 2010 </a:t>
            </a:r>
            <a:r>
              <a:rPr lang="ru-RU" sz="2200" dirty="0" smtClean="0">
                <a:solidFill>
                  <a:schemeClr val="accent1">
                    <a:lumMod val="50000"/>
                  </a:schemeClr>
                </a:solidFill>
              </a:rPr>
              <a:t>году </a:t>
            </a:r>
            <a:r>
              <a:rPr lang="ru-RU" sz="2200" dirty="0">
                <a:solidFill>
                  <a:schemeClr val="accent1">
                    <a:lumMod val="50000"/>
                  </a:schemeClr>
                </a:solidFill>
              </a:rPr>
              <a:t>к </a:t>
            </a:r>
            <a:r>
              <a:rPr lang="ru-RU" sz="2200" dirty="0" smtClean="0">
                <a:solidFill>
                  <a:schemeClr val="accent1">
                    <a:lumMod val="50000"/>
                  </a:schemeClr>
                </a:solidFill>
              </a:rPr>
              <a:t/>
            </a:r>
            <a:br>
              <a:rPr lang="ru-RU" sz="2200" dirty="0" smtClean="0">
                <a:solidFill>
                  <a:schemeClr val="accent1">
                    <a:lumMod val="50000"/>
                  </a:schemeClr>
                </a:solidFill>
              </a:rPr>
            </a:br>
            <a:r>
              <a:rPr lang="ru-RU" sz="2200" dirty="0" smtClean="0">
                <a:solidFill>
                  <a:schemeClr val="accent1">
                    <a:lumMod val="50000"/>
                  </a:schemeClr>
                </a:solidFill>
              </a:rPr>
              <a:t>XXVII Всемирной летней Универсиаде 2013 года. </a:t>
            </a:r>
            <a:br>
              <a:rPr lang="ru-RU" sz="2200" dirty="0" smtClean="0">
                <a:solidFill>
                  <a:schemeClr val="accent1">
                    <a:lumMod val="50000"/>
                  </a:schemeClr>
                </a:solidFill>
              </a:rPr>
            </a:br>
            <a:r>
              <a:rPr lang="ru-RU" sz="2200" dirty="0">
                <a:solidFill>
                  <a:schemeClr val="accent1">
                    <a:lumMod val="50000"/>
                  </a:schemeClr>
                </a:solidFill>
              </a:rPr>
              <a:t> </a:t>
            </a:r>
            <a:r>
              <a:rPr lang="ru-RU" sz="2200" dirty="0" smtClean="0">
                <a:solidFill>
                  <a:schemeClr val="accent1">
                    <a:lumMod val="50000"/>
                  </a:schemeClr>
                </a:solidFill>
              </a:rPr>
              <a:t>  Это </a:t>
            </a:r>
            <a:r>
              <a:rPr lang="ru-RU" sz="2200" dirty="0">
                <a:solidFill>
                  <a:schemeClr val="accent1">
                    <a:lumMod val="50000"/>
                  </a:schemeClr>
                </a:solidFill>
              </a:rPr>
              <a:t>красочное, очень красивое и уникальное </a:t>
            </a:r>
            <a:r>
              <a:rPr lang="ru-RU" sz="2200" dirty="0" smtClean="0">
                <a:solidFill>
                  <a:schemeClr val="accent1">
                    <a:lumMod val="50000"/>
                  </a:schemeClr>
                </a:solidFill>
              </a:rPr>
              <a:t>здание спроектировано </a:t>
            </a:r>
            <a:r>
              <a:rPr lang="ru-RU" sz="2200" dirty="0">
                <a:solidFill>
                  <a:schemeClr val="accent1">
                    <a:lumMod val="50000"/>
                  </a:schemeClr>
                </a:solidFill>
              </a:rPr>
              <a:t>в соответствии с регламентами FINA (Международной Федерации водных видов спорта) и LEN (Европейской лиги водных видов спорта) для проведения международных соревнований по плаванию (на короткой воде), водному поло и подводному плаванию. </a:t>
            </a:r>
            <a:r>
              <a:rPr lang="ru-RU" sz="2200" dirty="0" smtClean="0">
                <a:solidFill>
                  <a:schemeClr val="accent1">
                    <a:lumMod val="50000"/>
                  </a:schemeClr>
                </a:solidFill>
              </a:rPr>
              <a:t>Внутри 9 дорожек по 50 метров.</a:t>
            </a:r>
            <a:r>
              <a:rPr lang="ru-RU" dirty="0">
                <a:solidFill>
                  <a:schemeClr val="accent4">
                    <a:lumMod val="60000"/>
                    <a:lumOff val="40000"/>
                  </a:schemeClr>
                </a:solidFill>
              </a:rPr>
              <a:t/>
            </a:r>
            <a:br>
              <a:rPr lang="ru-RU" dirty="0">
                <a:solidFill>
                  <a:schemeClr val="accent4">
                    <a:lumMod val="60000"/>
                    <a:lumOff val="40000"/>
                  </a:schemeClr>
                </a:solidFill>
              </a:rPr>
            </a:br>
            <a:endParaRPr lang="ru-RU" dirty="0"/>
          </a:p>
        </p:txBody>
      </p:sp>
      <p:pic>
        <p:nvPicPr>
          <p:cNvPr id="4" name="Picture 2" descr="http://altedu.ru/wp-content/uploads/2013/03/621-shihytdinov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6763" y="886690"/>
            <a:ext cx="5552838" cy="416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28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14400" y="710008"/>
            <a:ext cx="7694023" cy="1083217"/>
          </a:xfrm>
        </p:spPr>
        <p:txBody>
          <a:bodyPr/>
          <a:lstStyle/>
          <a:p>
            <a:pPr algn="ctr"/>
            <a:r>
              <a:rPr lang="ru-RU" dirty="0" smtClean="0">
                <a:solidFill>
                  <a:schemeClr val="accent1">
                    <a:lumMod val="50000"/>
                  </a:schemeClr>
                </a:solidFill>
              </a:rPr>
              <a:t>Техника плавания брассом.</a:t>
            </a:r>
            <a:endParaRPr lang="ru-RU" dirty="0">
              <a:solidFill>
                <a:schemeClr val="accent1">
                  <a:lumMod val="50000"/>
                </a:schemeClr>
              </a:solidFill>
            </a:endParaRPr>
          </a:p>
        </p:txBody>
      </p:sp>
      <p:pic>
        <p:nvPicPr>
          <p:cNvPr id="2052" name="Picture 4" descr="http://sportwiki.to/images/b/b1/Obucenie_plavaniu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736" y="1660333"/>
            <a:ext cx="3876675" cy="2971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46059" y="1519519"/>
            <a:ext cx="4733365" cy="3693319"/>
          </a:xfrm>
          <a:prstGeom prst="rect">
            <a:avLst/>
          </a:prstGeom>
          <a:noFill/>
        </p:spPr>
        <p:txBody>
          <a:bodyPr wrap="square" rtlCol="0">
            <a:spAutoFit/>
          </a:bodyPr>
          <a:lstStyle/>
          <a:p>
            <a:r>
              <a:rPr lang="ru-RU" dirty="0" smtClean="0">
                <a:solidFill>
                  <a:schemeClr val="accent1">
                    <a:lumMod val="50000"/>
                  </a:schemeClr>
                </a:solidFill>
              </a:rPr>
              <a:t>Плавание брассом характерно мощным и одновременным движением рук и ног. Этот стиль не такой быстрый, как кроль , но зато позволяет всё время держать голову над водой, благодаря чему, при помощи данного стиля у пловца присутствует возможность хорошо просматривать окружающую его в воде местность. Так же плавание брассом создает огромную силу тяги, в силу чего у пловца есть возможность транспортировать на своей спине тяжелые предметы.</a:t>
            </a:r>
            <a:endParaRPr lang="ru-RU" dirty="0">
              <a:solidFill>
                <a:schemeClr val="accent1">
                  <a:lumMod val="50000"/>
                </a:schemeClr>
              </a:solidFill>
            </a:endParaRPr>
          </a:p>
        </p:txBody>
      </p:sp>
    </p:spTree>
    <p:extLst>
      <p:ext uri="{BB962C8B-B14F-4D97-AF65-F5344CB8AC3E}">
        <p14:creationId xmlns:p14="http://schemas.microsoft.com/office/powerpoint/2010/main" val="1850930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50000"/>
                  </a:schemeClr>
                </a:solidFill>
              </a:rPr>
              <a:t>Техника плавания кролем на груди</a:t>
            </a:r>
            <a:endParaRPr lang="ru-RU" dirty="0">
              <a:solidFill>
                <a:schemeClr val="accent1">
                  <a:lumMod val="50000"/>
                </a:schemeClr>
              </a:solidFill>
            </a:endParaRPr>
          </a:p>
        </p:txBody>
      </p:sp>
      <p:sp>
        <p:nvSpPr>
          <p:cNvPr id="3" name="Объект 2"/>
          <p:cNvSpPr>
            <a:spLocks noGrp="1"/>
          </p:cNvSpPr>
          <p:nvPr>
            <p:ph idx="1"/>
          </p:nvPr>
        </p:nvSpPr>
        <p:spPr>
          <a:xfrm>
            <a:off x="5735782" y="1519519"/>
            <a:ext cx="4094018" cy="4521844"/>
          </a:xfrm>
        </p:spPr>
        <p:txBody>
          <a:bodyPr>
            <a:normAutofit fontScale="92500" lnSpcReduction="10000"/>
          </a:bodyPr>
          <a:lstStyle/>
          <a:p>
            <a:pPr marL="0" indent="0">
              <a:buNone/>
            </a:pPr>
            <a:r>
              <a:rPr lang="ru-RU" dirty="0" smtClean="0">
                <a:solidFill>
                  <a:schemeClr val="accent1">
                    <a:lumMod val="50000"/>
                  </a:schemeClr>
                </a:solidFill>
              </a:rPr>
              <a:t>    Кроль </a:t>
            </a:r>
            <a:r>
              <a:rPr lang="ru-RU" dirty="0">
                <a:solidFill>
                  <a:schemeClr val="accent1">
                    <a:lumMod val="50000"/>
                  </a:schemeClr>
                </a:solidFill>
              </a:rPr>
              <a:t>(англ. </a:t>
            </a:r>
            <a:r>
              <a:rPr lang="ru-RU" dirty="0" err="1">
                <a:solidFill>
                  <a:schemeClr val="accent1">
                    <a:lumMod val="50000"/>
                  </a:schemeClr>
                </a:solidFill>
              </a:rPr>
              <a:t>crawl</a:t>
            </a:r>
            <a:r>
              <a:rPr lang="ru-RU" dirty="0">
                <a:solidFill>
                  <a:schemeClr val="accent1">
                    <a:lumMod val="50000"/>
                  </a:schemeClr>
                </a:solidFill>
              </a:rPr>
              <a:t> — ползание) — вид плавания на животе, в котором левая и правая часть тела совершают гребки попеременно. Каждая рука совершает широкий гребок вдоль оси тела пловца, во время чего ноги, в свою очередь, тоже попеременно поднимаются и опускаются. Лицо плывущего находится в воде, и лишь периодически во время гребка голова поворачивается, чтобы сделать вдох. Кроль считается наиболее быстрым способом плавания. На соревнованиях по плаванию вольным стилем большинство спортсменов отдают предпочтение именно кролю, поэтому «вольный стиль» и «кроль» стали практически синонимами.</a:t>
            </a:r>
          </a:p>
        </p:txBody>
      </p:sp>
      <p:pic>
        <p:nvPicPr>
          <p:cNvPr id="4" name="Рисунок 3"/>
          <p:cNvPicPr>
            <a:picLocks noChangeAspect="1"/>
          </p:cNvPicPr>
          <p:nvPr/>
        </p:nvPicPr>
        <p:blipFill>
          <a:blip r:embed="rId2"/>
          <a:stretch>
            <a:fillRect/>
          </a:stretch>
        </p:blipFill>
        <p:spPr>
          <a:xfrm>
            <a:off x="772085" y="1930400"/>
            <a:ext cx="4616174" cy="2775977"/>
          </a:xfrm>
          <a:prstGeom prst="rect">
            <a:avLst/>
          </a:prstGeom>
        </p:spPr>
      </p:pic>
    </p:spTree>
    <p:extLst>
      <p:ext uri="{BB962C8B-B14F-4D97-AF65-F5344CB8AC3E}">
        <p14:creationId xmlns:p14="http://schemas.microsoft.com/office/powerpoint/2010/main" val="2948385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50000"/>
                  </a:schemeClr>
                </a:solidFill>
              </a:rPr>
              <a:t>Техника плавания кролем на спине</a:t>
            </a:r>
            <a:r>
              <a:rPr lang="ru-RU" dirty="0" smtClean="0">
                <a:solidFill>
                  <a:schemeClr val="accent4">
                    <a:lumMod val="60000"/>
                    <a:lumOff val="40000"/>
                  </a:schemeClr>
                </a:solidFill>
              </a:rPr>
              <a:t>.</a:t>
            </a:r>
            <a:endParaRPr lang="ru-RU" dirty="0">
              <a:solidFill>
                <a:schemeClr val="accent4">
                  <a:lumMod val="60000"/>
                  <a:lumOff val="40000"/>
                </a:schemeClr>
              </a:solidFill>
            </a:endParaRPr>
          </a:p>
        </p:txBody>
      </p:sp>
      <p:sp>
        <p:nvSpPr>
          <p:cNvPr id="4" name="Прямоугольник 3"/>
          <p:cNvSpPr/>
          <p:nvPr/>
        </p:nvSpPr>
        <p:spPr>
          <a:xfrm>
            <a:off x="5806497" y="1270000"/>
            <a:ext cx="4922755" cy="5078313"/>
          </a:xfrm>
          <a:prstGeom prst="rect">
            <a:avLst/>
          </a:prstGeom>
        </p:spPr>
        <p:txBody>
          <a:bodyPr wrap="square">
            <a:spAutoFit/>
          </a:bodyPr>
          <a:lstStyle/>
          <a:p>
            <a:r>
              <a:rPr lang="ru-RU" dirty="0">
                <a:solidFill>
                  <a:schemeClr val="accent1">
                    <a:lumMod val="50000"/>
                  </a:schemeClr>
                </a:solidFill>
              </a:rPr>
              <a:t>                                              </a:t>
            </a:r>
          </a:p>
          <a:p>
            <a:r>
              <a:rPr lang="ru-RU" dirty="0">
                <a:solidFill>
                  <a:schemeClr val="accent1">
                    <a:lumMod val="50000"/>
                  </a:schemeClr>
                </a:solidFill>
              </a:rPr>
              <a:t>Плавание на спине, кроль на спине — стиль плавания, который визуально похож на кроль (руки совершают гребки попеременно, а ноги совершают попеременное непрерывное поднятие/опускание), но имеет следующие отличия: человек плывет на спине, а не на животе, и пронос над водой выполняется прямой рукой, а не согнутой, как в кроле. Третий по скорости плавания стиль на дистанциях до 200 метров. Особенностью этого способа является то, что человеку не надо выдыхать в воду, так как лицо находится на поверхности. Ещё одна особенность стиля — это то, что старт совершается из воды, а не с тумбочки, как во всех остальных стилях</a:t>
            </a:r>
          </a:p>
        </p:txBody>
      </p:sp>
      <p:pic>
        <p:nvPicPr>
          <p:cNvPr id="5122" name="Picture 2" descr="https://swimming-cool.com.ua/wp-content/uploads/tehnika-krol-na-sp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667" y="1930400"/>
            <a:ext cx="44386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13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50000"/>
                  </a:schemeClr>
                </a:solidFill>
              </a:rPr>
              <a:t>техника плавания баттерфляем.</a:t>
            </a:r>
            <a:endParaRPr lang="ru-RU" dirty="0">
              <a:solidFill>
                <a:schemeClr val="accent1">
                  <a:lumMod val="50000"/>
                </a:schemeClr>
              </a:solidFill>
            </a:endParaRPr>
          </a:p>
        </p:txBody>
      </p:sp>
      <p:pic>
        <p:nvPicPr>
          <p:cNvPr id="4" name="Рисунок 3"/>
          <p:cNvPicPr>
            <a:picLocks noChangeAspect="1"/>
          </p:cNvPicPr>
          <p:nvPr/>
        </p:nvPicPr>
        <p:blipFill>
          <a:blip r:embed="rId2"/>
          <a:stretch>
            <a:fillRect/>
          </a:stretch>
        </p:blipFill>
        <p:spPr>
          <a:xfrm>
            <a:off x="677334" y="1741576"/>
            <a:ext cx="3239010" cy="4299786"/>
          </a:xfrm>
          <a:prstGeom prst="rect">
            <a:avLst/>
          </a:prstGeom>
        </p:spPr>
      </p:pic>
      <p:sp>
        <p:nvSpPr>
          <p:cNvPr id="5" name="TextBox 4"/>
          <p:cNvSpPr txBox="1"/>
          <p:nvPr/>
        </p:nvSpPr>
        <p:spPr>
          <a:xfrm>
            <a:off x="5165557" y="1446725"/>
            <a:ext cx="4701800" cy="4801314"/>
          </a:xfrm>
          <a:prstGeom prst="rect">
            <a:avLst/>
          </a:prstGeom>
          <a:noFill/>
        </p:spPr>
        <p:txBody>
          <a:bodyPr wrap="square" rtlCol="0">
            <a:spAutoFit/>
          </a:bodyPr>
          <a:lstStyle/>
          <a:p>
            <a:r>
              <a:rPr lang="ru-RU" dirty="0">
                <a:solidFill>
                  <a:schemeClr val="accent1">
                    <a:lumMod val="50000"/>
                  </a:schemeClr>
                </a:solidFill>
              </a:rPr>
              <a:t>Дельфин, Баттерфляй, </a:t>
            </a:r>
            <a:r>
              <a:rPr lang="ru-RU" dirty="0" smtClean="0">
                <a:solidFill>
                  <a:schemeClr val="accent1">
                    <a:lumMod val="50000"/>
                  </a:schemeClr>
                </a:solidFill>
              </a:rPr>
              <a:t>(англ.</a:t>
            </a:r>
            <a:r>
              <a:rPr lang="en-US" dirty="0" smtClean="0">
                <a:solidFill>
                  <a:schemeClr val="accent1">
                    <a:lumMod val="50000"/>
                  </a:schemeClr>
                </a:solidFill>
              </a:rPr>
              <a:t>Butterfly)</a:t>
            </a:r>
            <a:r>
              <a:rPr lang="ru-RU" dirty="0" smtClean="0">
                <a:solidFill>
                  <a:schemeClr val="accent1">
                    <a:lumMod val="50000"/>
                  </a:schemeClr>
                </a:solidFill>
              </a:rPr>
              <a:t>— </a:t>
            </a:r>
            <a:r>
              <a:rPr lang="ru-RU" dirty="0">
                <a:solidFill>
                  <a:schemeClr val="accent1">
                    <a:lumMod val="50000"/>
                  </a:schemeClr>
                </a:solidFill>
              </a:rPr>
              <a:t>один из наиболее технически сложных и утомительных стилей плавания. Это стиль плавания на животе, в котором левая и правая части тела одновременно совершают симметричные движения: руки совершают широкий и мощный гребок, приподнимающий тело пловца над водой, ноги и таз совершают волнообразные движения</a:t>
            </a:r>
            <a:r>
              <a:rPr lang="ru-RU" dirty="0" smtClean="0">
                <a:solidFill>
                  <a:schemeClr val="accent1">
                    <a:lumMod val="50000"/>
                  </a:schemeClr>
                </a:solidFill>
              </a:rPr>
              <a:t>. Баттерфляй— </a:t>
            </a:r>
            <a:r>
              <a:rPr lang="ru-RU" dirty="0">
                <a:solidFill>
                  <a:schemeClr val="accent1">
                    <a:lumMod val="50000"/>
                  </a:schemeClr>
                </a:solidFill>
              </a:rPr>
              <a:t>один из самых сложных способов плавания и считается вторым по скорости после </a:t>
            </a:r>
            <a:r>
              <a:rPr lang="ru-RU" dirty="0" smtClean="0">
                <a:solidFill>
                  <a:schemeClr val="accent1">
                    <a:lumMod val="50000"/>
                  </a:schemeClr>
                </a:solidFill>
              </a:rPr>
              <a:t>кроля. </a:t>
            </a:r>
            <a:r>
              <a:rPr lang="ru-RU" dirty="0">
                <a:solidFill>
                  <a:schemeClr val="accent1">
                    <a:lumMod val="50000"/>
                  </a:schemeClr>
                </a:solidFill>
              </a:rPr>
              <a:t>Кроль на спине на дистанциях от 200 метров уже практически не уступает баттерфляю в скорости, что частично объясняется низким стартом </a:t>
            </a:r>
            <a:r>
              <a:rPr lang="ru-RU" dirty="0" smtClean="0">
                <a:solidFill>
                  <a:schemeClr val="accent1">
                    <a:lumMod val="50000"/>
                  </a:schemeClr>
                </a:solidFill>
              </a:rPr>
              <a:t>первого.</a:t>
            </a:r>
            <a:endParaRPr lang="ru-RU" dirty="0">
              <a:solidFill>
                <a:schemeClr val="accent1">
                  <a:lumMod val="50000"/>
                </a:schemeClr>
              </a:solidFill>
            </a:endParaRPr>
          </a:p>
        </p:txBody>
      </p:sp>
    </p:spTree>
    <p:extLst>
      <p:ext uri="{BB962C8B-B14F-4D97-AF65-F5344CB8AC3E}">
        <p14:creationId xmlns:p14="http://schemas.microsoft.com/office/powerpoint/2010/main" val="1365905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5771" y="678153"/>
            <a:ext cx="8596668" cy="1843374"/>
          </a:xfrm>
        </p:spPr>
        <p:txBody>
          <a:bodyPr>
            <a:noAutofit/>
          </a:bodyPr>
          <a:lstStyle/>
          <a:p>
            <a:pPr marL="0" indent="0" algn="ctr">
              <a:buNone/>
            </a:pPr>
            <a:r>
              <a:rPr lang="ru-RU" sz="2800" dirty="0" smtClean="0">
                <a:solidFill>
                  <a:schemeClr val="accent1">
                    <a:lumMod val="50000"/>
                  </a:schemeClr>
                </a:solidFill>
                <a:latin typeface="Times New Roman" panose="02020603050405020304" pitchFamily="18" charset="0"/>
                <a:cs typeface="Times New Roman" panose="02020603050405020304" pitchFamily="18" charset="0"/>
              </a:rPr>
              <a:t>Личным примером могу доказать, </a:t>
            </a:r>
            <a:r>
              <a:rPr lang="ru-RU" sz="2800" dirty="0">
                <a:solidFill>
                  <a:schemeClr val="accent1">
                    <a:lumMod val="50000"/>
                  </a:schemeClr>
                </a:solidFill>
                <a:latin typeface="Times New Roman" panose="02020603050405020304" pitchFamily="18" charset="0"/>
                <a:cs typeface="Times New Roman" panose="02020603050405020304" pitchFamily="18" charset="0"/>
              </a:rPr>
              <a:t>что </a:t>
            </a:r>
            <a:r>
              <a:rPr lang="ru-RU" sz="2800" dirty="0" smtClean="0">
                <a:solidFill>
                  <a:schemeClr val="accent1">
                    <a:lumMod val="50000"/>
                  </a:schemeClr>
                </a:solidFill>
                <a:latin typeface="Times New Roman" panose="02020603050405020304" pitchFamily="18" charset="0"/>
                <a:cs typeface="Times New Roman" panose="02020603050405020304" pitchFamily="18" charset="0"/>
              </a:rPr>
              <a:t>действительно, </a:t>
            </a:r>
            <a:r>
              <a:rPr lang="ru-RU" sz="2800" dirty="0">
                <a:solidFill>
                  <a:schemeClr val="accent1">
                    <a:lumMod val="50000"/>
                  </a:schemeClr>
                </a:solidFill>
                <a:latin typeface="Times New Roman" panose="02020603050405020304" pitchFamily="18" charset="0"/>
                <a:cs typeface="Times New Roman" panose="02020603050405020304" pitchFamily="18" charset="0"/>
              </a:rPr>
              <a:t>плавание благотворно влияет на здоровье, я </a:t>
            </a:r>
            <a:r>
              <a:rPr lang="ru-RU" sz="2800" dirty="0" smtClean="0">
                <a:solidFill>
                  <a:schemeClr val="accent1">
                    <a:lumMod val="50000"/>
                  </a:schemeClr>
                </a:solidFill>
                <a:latin typeface="Times New Roman" panose="02020603050405020304" pitchFamily="18" charset="0"/>
                <a:cs typeface="Times New Roman" panose="02020603050405020304" pitchFamily="18" charset="0"/>
              </a:rPr>
              <a:t>стала </a:t>
            </a:r>
            <a:r>
              <a:rPr lang="ru-RU" sz="2800" dirty="0">
                <a:solidFill>
                  <a:schemeClr val="accent1">
                    <a:lumMod val="50000"/>
                  </a:schemeClr>
                </a:solidFill>
                <a:latin typeface="Times New Roman" panose="02020603050405020304" pitchFamily="18" charset="0"/>
                <a:cs typeface="Times New Roman" panose="02020603050405020304" pitchFamily="18" charset="0"/>
              </a:rPr>
              <a:t>реже болеть простудными заболеваниями, плавание дает мне много положительных </a:t>
            </a:r>
            <a:r>
              <a:rPr lang="ru-RU" sz="2800" dirty="0" smtClean="0">
                <a:solidFill>
                  <a:schemeClr val="accent1">
                    <a:lumMod val="50000"/>
                  </a:schemeClr>
                </a:solidFill>
                <a:latin typeface="Times New Roman" panose="02020603050405020304" pitchFamily="18" charset="0"/>
                <a:cs typeface="Times New Roman" panose="02020603050405020304" pitchFamily="18" charset="0"/>
              </a:rPr>
              <a:t>эмоций.</a:t>
            </a:r>
            <a:endParaRPr lang="ru-RU" sz="28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036" y="2521527"/>
            <a:ext cx="5458691" cy="4094018"/>
          </a:xfrm>
          <a:prstGeom prst="rect">
            <a:avLst/>
          </a:prstGeom>
        </p:spPr>
      </p:pic>
    </p:spTree>
    <p:extLst>
      <p:ext uri="{BB962C8B-B14F-4D97-AF65-F5344CB8AC3E}">
        <p14:creationId xmlns:p14="http://schemas.microsoft.com/office/powerpoint/2010/main" val="312266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1006" y="734291"/>
            <a:ext cx="8596668" cy="1320800"/>
          </a:xfrm>
        </p:spPr>
        <p:txBody>
          <a:bodyPr/>
          <a:lstStyle/>
          <a:p>
            <a:pPr algn="ctr"/>
            <a:r>
              <a:rPr lang="ru-RU" b="1" dirty="0" smtClean="0">
                <a:solidFill>
                  <a:schemeClr val="accent1">
                    <a:lumMod val="50000"/>
                  </a:schemeClr>
                </a:solidFill>
                <a:latin typeface="Century" panose="02040604050505020304" pitchFamily="18" charset="0"/>
              </a:rPr>
              <a:t>СПАСИБО ЗА ВНИМАНИЕ!</a:t>
            </a:r>
            <a:endParaRPr lang="ru-RU" b="1" dirty="0">
              <a:solidFill>
                <a:schemeClr val="accent1">
                  <a:lumMod val="50000"/>
                </a:schemeClr>
              </a:solidFill>
              <a:latin typeface="Century" panose="02040604050505020304" pitchFamily="18" charset="0"/>
            </a:endParaRPr>
          </a:p>
        </p:txBody>
      </p:sp>
      <p:pic>
        <p:nvPicPr>
          <p:cNvPr id="1026" name="Picture 2" descr="https://million-wallpapers.ru/wallpapers/6/66/46963468829418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09905" y="1630218"/>
            <a:ext cx="7800108" cy="487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73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stretch>
            <a:fillRect/>
          </a:stretch>
        </p:blipFill>
        <p:spPr>
          <a:xfrm>
            <a:off x="7759996" y="540024"/>
            <a:ext cx="2003357" cy="2590548"/>
          </a:xfrm>
          <a:prstGeom prst="rect">
            <a:avLst/>
          </a:prstGeom>
        </p:spPr>
      </p:pic>
      <p:sp>
        <p:nvSpPr>
          <p:cNvPr id="4" name="Прямоугольник 3"/>
          <p:cNvSpPr/>
          <p:nvPr/>
        </p:nvSpPr>
        <p:spPr>
          <a:xfrm>
            <a:off x="447647" y="694399"/>
            <a:ext cx="6462604" cy="2246769"/>
          </a:xfrm>
          <a:prstGeom prst="rect">
            <a:avLst/>
          </a:prstGeom>
        </p:spPr>
        <p:txBody>
          <a:bodyPr wrap="square">
            <a:spAutoFit/>
          </a:bodyPr>
          <a:lstStyle/>
          <a:p>
            <a:pPr algn="ctr"/>
            <a:r>
              <a:rPr lang="ru-RU" sz="2800" dirty="0">
                <a:solidFill>
                  <a:schemeClr val="accent1">
                    <a:lumMod val="50000"/>
                  </a:schemeClr>
                </a:solidFill>
                <a:latin typeface="Times New Roman" panose="02020603050405020304" pitchFamily="18" charset="0"/>
                <a:cs typeface="Times New Roman" panose="02020603050405020304" pitchFamily="18" charset="0"/>
              </a:rPr>
              <a:t>Плавание известно человеку с древнейших времён, оно возникло </a:t>
            </a:r>
            <a:r>
              <a:rPr lang="ru-RU" sz="2800" dirty="0" smtClean="0">
                <a:solidFill>
                  <a:schemeClr val="accent1">
                    <a:lumMod val="50000"/>
                  </a:schemeClr>
                </a:solidFill>
                <a:latin typeface="Times New Roman" panose="02020603050405020304" pitchFamily="18" charset="0"/>
                <a:cs typeface="Times New Roman" panose="02020603050405020304" pitchFamily="18" charset="0"/>
              </a:rPr>
              <a:t>, как </a:t>
            </a:r>
            <a:r>
              <a:rPr lang="ru-RU" sz="2800" dirty="0">
                <a:solidFill>
                  <a:schemeClr val="accent1">
                    <a:lumMod val="50000"/>
                  </a:schemeClr>
                </a:solidFill>
                <a:latin typeface="Times New Roman" panose="02020603050405020304" pitchFamily="18" charset="0"/>
                <a:cs typeface="Times New Roman" panose="02020603050405020304" pitchFamily="18" charset="0"/>
              </a:rPr>
              <a:t>необходимое для человека умение выживать, а затем стало популярным видом спорта.</a:t>
            </a:r>
          </a:p>
        </p:txBody>
      </p:sp>
      <p:pic>
        <p:nvPicPr>
          <p:cNvPr id="6" name="Рисунок 5"/>
          <p:cNvPicPr>
            <a:picLocks noChangeAspect="1"/>
          </p:cNvPicPr>
          <p:nvPr/>
        </p:nvPicPr>
        <p:blipFill>
          <a:blip r:embed="rId3"/>
          <a:stretch>
            <a:fillRect/>
          </a:stretch>
        </p:blipFill>
        <p:spPr>
          <a:xfrm>
            <a:off x="447647" y="3335300"/>
            <a:ext cx="5035616" cy="3352881"/>
          </a:xfrm>
          <a:prstGeom prst="rect">
            <a:avLst/>
          </a:prstGeom>
        </p:spPr>
      </p:pic>
      <p:pic>
        <p:nvPicPr>
          <p:cNvPr id="7" name="Рисунок 6"/>
          <p:cNvPicPr>
            <a:picLocks noChangeAspect="1"/>
          </p:cNvPicPr>
          <p:nvPr/>
        </p:nvPicPr>
        <p:blipFill>
          <a:blip r:embed="rId4"/>
          <a:stretch>
            <a:fillRect/>
          </a:stretch>
        </p:blipFill>
        <p:spPr>
          <a:xfrm>
            <a:off x="6034195" y="3284947"/>
            <a:ext cx="4470507" cy="3352881"/>
          </a:xfrm>
          <a:prstGeom prst="rect">
            <a:avLst/>
          </a:prstGeom>
        </p:spPr>
      </p:pic>
    </p:spTree>
    <p:extLst>
      <p:ext uri="{BB962C8B-B14F-4D97-AF65-F5344CB8AC3E}">
        <p14:creationId xmlns:p14="http://schemas.microsoft.com/office/powerpoint/2010/main" val="3677316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lumMod val="50000"/>
                  </a:schemeClr>
                </a:solidFill>
              </a:rPr>
              <a:t>Плавание и здоровый образ жизни</a:t>
            </a:r>
            <a:endParaRPr lang="ru-RU" b="1" dirty="0">
              <a:solidFill>
                <a:schemeClr val="accent1">
                  <a:lumMod val="50000"/>
                </a:schemeClr>
              </a:solidFill>
            </a:endParaRPr>
          </a:p>
        </p:txBody>
      </p:sp>
      <p:sp>
        <p:nvSpPr>
          <p:cNvPr id="3" name="Объект 2"/>
          <p:cNvSpPr>
            <a:spLocks noGrp="1"/>
          </p:cNvSpPr>
          <p:nvPr>
            <p:ph idx="1"/>
          </p:nvPr>
        </p:nvSpPr>
        <p:spPr>
          <a:xfrm>
            <a:off x="677334" y="1565564"/>
            <a:ext cx="8596668" cy="4475799"/>
          </a:xfrm>
        </p:spPr>
        <p:txBody>
          <a:bodyPr>
            <a:normAutofit fontScale="77500" lnSpcReduction="20000"/>
          </a:bodyPr>
          <a:lstStyle/>
          <a:p>
            <a:pPr marL="0" indent="0">
              <a:buNone/>
            </a:pPr>
            <a:r>
              <a:rPr lang="ru-RU" sz="2300" dirty="0" smtClean="0">
                <a:solidFill>
                  <a:schemeClr val="accent1">
                    <a:lumMod val="50000"/>
                  </a:schemeClr>
                </a:solidFill>
                <a:latin typeface="Times New Roman" panose="02020603050405020304" pitchFamily="18" charset="0"/>
                <a:cs typeface="Times New Roman" panose="02020603050405020304" pitchFamily="18" charset="0"/>
              </a:rPr>
              <a:t>      Занятие </a:t>
            </a:r>
            <a:r>
              <a:rPr lang="ru-RU" sz="2300" dirty="0">
                <a:solidFill>
                  <a:schemeClr val="accent1">
                    <a:lumMod val="50000"/>
                  </a:schemeClr>
                </a:solidFill>
                <a:latin typeface="Times New Roman" panose="02020603050405020304" pitchFamily="18" charset="0"/>
                <a:cs typeface="Times New Roman" panose="02020603050405020304" pitchFamily="18" charset="0"/>
              </a:rPr>
              <a:t>плаванием - это не только способ укрепить свое здоровье, но и увлекательное </a:t>
            </a:r>
            <a:r>
              <a:rPr lang="ru-RU" sz="2300" dirty="0" smtClean="0">
                <a:solidFill>
                  <a:schemeClr val="accent1">
                    <a:lumMod val="50000"/>
                  </a:schemeClr>
                </a:solidFill>
                <a:latin typeface="Times New Roman" panose="02020603050405020304" pitchFamily="18" charset="0"/>
                <a:cs typeface="Times New Roman" panose="02020603050405020304" pitchFamily="18" charset="0"/>
              </a:rPr>
              <a:t>времяпровождение </a:t>
            </a:r>
            <a:r>
              <a:rPr lang="ru-RU" sz="2300" dirty="0">
                <a:solidFill>
                  <a:schemeClr val="accent1">
                    <a:lumMod val="50000"/>
                  </a:schemeClr>
                </a:solidFill>
                <a:latin typeface="Times New Roman" panose="02020603050405020304" pitchFamily="18" charset="0"/>
                <a:cs typeface="Times New Roman" panose="02020603050405020304" pitchFamily="18" charset="0"/>
              </a:rPr>
              <a:t>с возможностью исправить некоторые недостатки своей </a:t>
            </a:r>
            <a:r>
              <a:rPr lang="ru-RU" sz="2300" dirty="0" smtClean="0">
                <a:solidFill>
                  <a:schemeClr val="accent1">
                    <a:lumMod val="50000"/>
                  </a:schemeClr>
                </a:solidFill>
                <a:latin typeface="Times New Roman" panose="02020603050405020304" pitchFamily="18" charset="0"/>
                <a:cs typeface="Times New Roman" panose="02020603050405020304" pitchFamily="18" charset="0"/>
              </a:rPr>
              <a:t>фигуры.                                                         </a:t>
            </a:r>
            <a:endParaRPr lang="ru-RU" sz="2300" dirty="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r>
              <a:rPr lang="ru-RU" sz="2300" dirty="0" smtClean="0">
                <a:solidFill>
                  <a:schemeClr val="accent1">
                    <a:lumMod val="50000"/>
                  </a:schemeClr>
                </a:solidFill>
                <a:latin typeface="Times New Roman" panose="02020603050405020304" pitchFamily="18" charset="0"/>
                <a:cs typeface="Times New Roman" panose="02020603050405020304" pitchFamily="18" charset="0"/>
              </a:rPr>
              <a:t>    Плавание </a:t>
            </a:r>
            <a:r>
              <a:rPr lang="ru-RU" sz="2300" dirty="0">
                <a:solidFill>
                  <a:schemeClr val="accent1">
                    <a:lumMod val="50000"/>
                  </a:schemeClr>
                </a:solidFill>
                <a:latin typeface="Times New Roman" panose="02020603050405020304" pitchFamily="18" charset="0"/>
                <a:cs typeface="Times New Roman" panose="02020603050405020304" pitchFamily="18" charset="0"/>
              </a:rPr>
              <a:t>в бассейне или на открытом воздухе - неоценимая польза для здоровья человека. Плавание укрепляет мышцы (в процессе участвуют все группы мышц), стимулирует нервную систему, нормализует работу всего организма, позволяет увеличить гибкость и выносливость, положительно влияет на дыхательную систему:</a:t>
            </a:r>
          </a:p>
          <a:p>
            <a:pPr marL="0" indent="0">
              <a:buNone/>
            </a:pPr>
            <a:r>
              <a:rPr lang="ru-RU" sz="2300" dirty="0">
                <a:solidFill>
                  <a:schemeClr val="accent1">
                    <a:lumMod val="50000"/>
                  </a:schemeClr>
                </a:solidFill>
                <a:latin typeface="Times New Roman" panose="02020603050405020304" pitchFamily="18" charset="0"/>
                <a:cs typeface="Times New Roman" panose="02020603050405020304" pitchFamily="18" charset="0"/>
              </a:rPr>
              <a:t>* вырабатывает правильный ритм дыхания,</a:t>
            </a:r>
          </a:p>
          <a:p>
            <a:pPr marL="0" indent="0">
              <a:buNone/>
            </a:pPr>
            <a:r>
              <a:rPr lang="ru-RU" sz="2300" dirty="0">
                <a:solidFill>
                  <a:schemeClr val="accent1">
                    <a:lumMod val="50000"/>
                  </a:schemeClr>
                </a:solidFill>
                <a:latin typeface="Times New Roman" panose="02020603050405020304" pitchFamily="18" charset="0"/>
                <a:cs typeface="Times New Roman" panose="02020603050405020304" pitchFamily="18" charset="0"/>
              </a:rPr>
              <a:t>* увеличивает объем легких,</a:t>
            </a:r>
          </a:p>
          <a:p>
            <a:pPr marL="0" indent="0">
              <a:buNone/>
            </a:pPr>
            <a:r>
              <a:rPr lang="ru-RU" sz="2300" dirty="0">
                <a:solidFill>
                  <a:schemeClr val="accent1">
                    <a:lumMod val="50000"/>
                  </a:schemeClr>
                </a:solidFill>
                <a:latin typeface="Times New Roman" panose="02020603050405020304" pitchFamily="18" charset="0"/>
                <a:cs typeface="Times New Roman" panose="02020603050405020304" pitchFamily="18" charset="0"/>
              </a:rPr>
              <a:t>* развивает грудную клетку,</a:t>
            </a:r>
          </a:p>
          <a:p>
            <a:pPr marL="0" indent="0">
              <a:buNone/>
            </a:pPr>
            <a:r>
              <a:rPr lang="ru-RU" sz="2300" dirty="0">
                <a:solidFill>
                  <a:schemeClr val="accent1">
                    <a:lumMod val="50000"/>
                  </a:schemeClr>
                </a:solidFill>
                <a:latin typeface="Times New Roman" panose="02020603050405020304" pitchFamily="18" charset="0"/>
                <a:cs typeface="Times New Roman" panose="02020603050405020304" pitchFamily="18" charset="0"/>
              </a:rPr>
              <a:t>* укрепляет дыхательную мускулатуру.</a:t>
            </a:r>
          </a:p>
          <a:p>
            <a:pPr marL="0" indent="0">
              <a:buNone/>
            </a:pPr>
            <a:r>
              <a:rPr lang="ru-RU" sz="2300" dirty="0" smtClean="0">
                <a:solidFill>
                  <a:schemeClr val="accent1">
                    <a:lumMod val="50000"/>
                  </a:schemeClr>
                </a:solidFill>
                <a:latin typeface="Times New Roman" panose="02020603050405020304" pitchFamily="18" charset="0"/>
                <a:cs typeface="Times New Roman" panose="02020603050405020304" pitchFamily="18" charset="0"/>
              </a:rPr>
              <a:t>    Кроме </a:t>
            </a:r>
            <a:r>
              <a:rPr lang="ru-RU" sz="2300" dirty="0">
                <a:solidFill>
                  <a:schemeClr val="accent1">
                    <a:lumMod val="50000"/>
                  </a:schemeClr>
                </a:solidFill>
                <a:latin typeface="Times New Roman" panose="02020603050405020304" pitchFamily="18" charset="0"/>
                <a:cs typeface="Times New Roman" panose="02020603050405020304" pitchFamily="18" charset="0"/>
              </a:rPr>
              <a:t>всего этого плавание укрепляет иммунитет, закаливает организм, приводит в порядок нервы, повышает тонус кожи и </a:t>
            </a:r>
            <a:r>
              <a:rPr lang="ru-RU" sz="2300" dirty="0" smtClean="0">
                <a:solidFill>
                  <a:schemeClr val="accent1">
                    <a:lumMod val="50000"/>
                  </a:schemeClr>
                </a:solidFill>
                <a:latin typeface="Times New Roman" panose="02020603050405020304" pitchFamily="18" charset="0"/>
                <a:cs typeface="Times New Roman" panose="02020603050405020304" pitchFamily="18" charset="0"/>
              </a:rPr>
              <a:t>мышц, </a:t>
            </a:r>
            <a:r>
              <a:rPr lang="ru-RU" sz="2300" dirty="0">
                <a:solidFill>
                  <a:schemeClr val="accent1">
                    <a:lumMod val="50000"/>
                  </a:schemeClr>
                </a:solidFill>
                <a:latin typeface="Times New Roman" panose="02020603050405020304" pitchFamily="18" charset="0"/>
                <a:cs typeface="Times New Roman" panose="02020603050405020304" pitchFamily="18" charset="0"/>
              </a:rPr>
              <a:t>улучшает подвижность суставов, исправляет осанку, а активное движение ног в воде укрепляет стопы и предупреждает </a:t>
            </a:r>
            <a:r>
              <a:rPr lang="ru-RU" sz="2300" dirty="0" smtClean="0">
                <a:solidFill>
                  <a:schemeClr val="accent1">
                    <a:lumMod val="50000"/>
                  </a:schemeClr>
                </a:solidFill>
                <a:latin typeface="Times New Roman" panose="02020603050405020304" pitchFamily="18" charset="0"/>
                <a:cs typeface="Times New Roman" panose="02020603050405020304" pitchFamily="18" charset="0"/>
              </a:rPr>
              <a:t>плоскостопие.</a:t>
            </a:r>
            <a:endParaRPr lang="ru-RU" sz="2300" dirty="0">
              <a:solidFill>
                <a:schemeClr val="accent1">
                  <a:lumMod val="50000"/>
                </a:schemeClr>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6550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949" y="609600"/>
            <a:ext cx="10123714" cy="1320800"/>
          </a:xfrm>
        </p:spPr>
        <p:txBody>
          <a:bodyPr>
            <a:noAutofit/>
          </a:bodyPr>
          <a:lstStyle/>
          <a:p>
            <a:pPr algn="ctr"/>
            <a:r>
              <a:rPr lang="ru-RU" sz="2400" dirty="0">
                <a:solidFill>
                  <a:schemeClr val="accent1">
                    <a:lumMod val="50000"/>
                  </a:schemeClr>
                </a:solidFill>
                <a:latin typeface="Times New Roman" panose="02020603050405020304" pitchFamily="18" charset="0"/>
                <a:cs typeface="Times New Roman" panose="02020603050405020304" pitchFamily="18" charset="0"/>
              </a:rPr>
              <a:t>"Не умеет ни читать, ни плавать" - так называли некультурного человека в Древней Греции. Из истории известно, что знаменитыми пловцами были, например, Александр Македонский и Юлий Цезарь, что более 2000лет назад в Японии соревновались в плавании на скорость.</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4247" y="2181659"/>
            <a:ext cx="6624803" cy="4485545"/>
          </a:xfrm>
        </p:spPr>
      </p:pic>
    </p:spTree>
    <p:extLst>
      <p:ext uri="{BB962C8B-B14F-4D97-AF65-F5344CB8AC3E}">
        <p14:creationId xmlns:p14="http://schemas.microsoft.com/office/powerpoint/2010/main" val="143581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580" y="156882"/>
            <a:ext cx="8596668" cy="1320800"/>
          </a:xfrm>
        </p:spPr>
        <p:txBody>
          <a:bodyPr/>
          <a:lstStyle/>
          <a:p>
            <a:pPr algn="ctr"/>
            <a:r>
              <a:rPr lang="ru-RU" dirty="0" smtClean="0">
                <a:solidFill>
                  <a:schemeClr val="accent1">
                    <a:lumMod val="50000"/>
                  </a:schemeClr>
                </a:solidFill>
              </a:rPr>
              <a:t>Водные виды спорта в </a:t>
            </a:r>
            <a:br>
              <a:rPr lang="ru-RU" dirty="0" smtClean="0">
                <a:solidFill>
                  <a:schemeClr val="accent1">
                    <a:lumMod val="50000"/>
                  </a:schemeClr>
                </a:solidFill>
              </a:rPr>
            </a:br>
            <a:r>
              <a:rPr lang="ru-RU" dirty="0" smtClean="0">
                <a:solidFill>
                  <a:schemeClr val="accent1">
                    <a:lumMod val="50000"/>
                  </a:schemeClr>
                </a:solidFill>
              </a:rPr>
              <a:t>Олимпийских играх</a:t>
            </a:r>
            <a:endParaRPr lang="ru-RU" dirty="0">
              <a:solidFill>
                <a:schemeClr val="accent1">
                  <a:lumMod val="50000"/>
                </a:schemeClr>
              </a:solidFill>
            </a:endParaRPr>
          </a:p>
        </p:txBody>
      </p:sp>
      <p:sp>
        <p:nvSpPr>
          <p:cNvPr id="3" name="Объект 2"/>
          <p:cNvSpPr>
            <a:spLocks noGrp="1"/>
          </p:cNvSpPr>
          <p:nvPr>
            <p:ph idx="1"/>
          </p:nvPr>
        </p:nvSpPr>
        <p:spPr>
          <a:xfrm>
            <a:off x="403013" y="1376816"/>
            <a:ext cx="10556723" cy="2842485"/>
          </a:xfrm>
        </p:spPr>
        <p:txBody>
          <a:bodyPr>
            <a:normAutofit/>
          </a:bodyPr>
          <a:lstStyle/>
          <a:p>
            <a:pPr marL="0" indent="0">
              <a:buNone/>
            </a:pPr>
            <a:r>
              <a:rPr lang="ru-RU" dirty="0">
                <a:solidFill>
                  <a:schemeClr val="accent1">
                    <a:lumMod val="50000"/>
                  </a:schemeClr>
                </a:solidFill>
              </a:rPr>
              <a:t>ПЛАВАНИЕ (НА СПОРТИВНЫЕ ДИСТАНЦИИ</a:t>
            </a:r>
            <a:r>
              <a:rPr lang="ru-RU" dirty="0" smtClean="0">
                <a:solidFill>
                  <a:schemeClr val="accent1">
                    <a:lumMod val="50000"/>
                  </a:schemeClr>
                </a:solidFill>
              </a:rPr>
              <a:t>) </a:t>
            </a:r>
            <a:r>
              <a:rPr lang="ru-RU" dirty="0">
                <a:solidFill>
                  <a:schemeClr val="accent1">
                    <a:lumMod val="50000"/>
                  </a:schemeClr>
                </a:solidFill>
              </a:rPr>
              <a:t>один из древнейших видов спорта. Включает соревнования по преодолению водных дистанций от 50 до 1500 м (в бассейне) вольным стилем, брассом, баттерфляем и на спине, а также в комбинированном плавании и в командной эстафете. Побеждает пловец (команда), первым пришедший к финишу</a:t>
            </a:r>
            <a:r>
              <a:rPr lang="ru-RU" dirty="0" smtClean="0">
                <a:solidFill>
                  <a:schemeClr val="accent1">
                    <a:lumMod val="50000"/>
                  </a:schemeClr>
                </a:solidFill>
              </a:rPr>
              <a:t>.</a:t>
            </a:r>
            <a:endParaRPr lang="ru-RU" dirty="0">
              <a:solidFill>
                <a:schemeClr val="accent1">
                  <a:lumMod val="50000"/>
                </a:schemeClr>
              </a:solidFill>
            </a:endParaRPr>
          </a:p>
          <a:p>
            <a:pPr marL="0" indent="0">
              <a:buNone/>
            </a:pPr>
            <a:r>
              <a:rPr lang="ru-RU" dirty="0" smtClean="0">
                <a:solidFill>
                  <a:schemeClr val="accent1">
                    <a:lumMod val="50000"/>
                  </a:schemeClr>
                </a:solidFill>
              </a:rPr>
              <a:t>Плавание </a:t>
            </a:r>
            <a:r>
              <a:rPr lang="ru-RU" dirty="0">
                <a:solidFill>
                  <a:schemeClr val="accent1">
                    <a:lumMod val="50000"/>
                  </a:schemeClr>
                </a:solidFill>
              </a:rPr>
              <a:t>входит в программу современного пятиборья и морского многоборья, является технической основой игры в водное поло, а также обязательным элементом подготовки прыгунов воду и представителей парусного и водно-моторного спорта</a:t>
            </a:r>
            <a:r>
              <a:rPr lang="ru-RU" dirty="0" smtClean="0">
                <a:solidFill>
                  <a:schemeClr val="accent1">
                    <a:lumMod val="50000"/>
                  </a:schemeClr>
                </a:solidFill>
              </a:rPr>
              <a:t>.</a:t>
            </a:r>
            <a:endParaRPr lang="ru-RU" dirty="0">
              <a:solidFill>
                <a:schemeClr val="accent1">
                  <a:lumMod val="50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4899" y="3661244"/>
            <a:ext cx="4675021" cy="3118239"/>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80" y="3661244"/>
            <a:ext cx="5070717" cy="3196756"/>
          </a:xfrm>
          <a:prstGeom prst="rect">
            <a:avLst/>
          </a:prstGeom>
        </p:spPr>
      </p:pic>
    </p:spTree>
    <p:extLst>
      <p:ext uri="{BB962C8B-B14F-4D97-AF65-F5344CB8AC3E}">
        <p14:creationId xmlns:p14="http://schemas.microsoft.com/office/powerpoint/2010/main" val="2036455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115" y="383217"/>
            <a:ext cx="9547321" cy="1320800"/>
          </a:xfrm>
        </p:spPr>
        <p:txBody>
          <a:bodyPr>
            <a:noAutofit/>
          </a:bodyPr>
          <a:lstStyle/>
          <a:p>
            <a:pPr algn="ct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Плавание </a:t>
            </a:r>
            <a:r>
              <a:rPr lang="ru-RU" sz="2400" dirty="0">
                <a:solidFill>
                  <a:schemeClr val="accent1">
                    <a:lumMod val="50000"/>
                  </a:schemeClr>
                </a:solidFill>
                <a:latin typeface="Times New Roman" panose="02020603050405020304" pitchFamily="18" charset="0"/>
                <a:cs typeface="Times New Roman" panose="02020603050405020304" pitchFamily="18" charset="0"/>
              </a:rPr>
              <a:t>вошло в программу первых Олимпийских игр в 1896 году в Афинах</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a:t>
            </a:r>
            <a:r>
              <a:rPr lang="ru-RU" sz="2400" dirty="0">
                <a:solidFill>
                  <a:schemeClr val="accent1">
                    <a:lumMod val="50000"/>
                  </a:schemeClr>
                </a:solidFill>
                <a:latin typeface="Times New Roman" panose="02020603050405020304" pitchFamily="18" charset="0"/>
                <a:cs typeface="Times New Roman" panose="02020603050405020304" pitchFamily="18" charset="0"/>
              </a:rPr>
              <a:t> </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400" dirty="0">
                <a:solidFill>
                  <a:schemeClr val="accent1">
                    <a:lumMod val="50000"/>
                  </a:schemeClr>
                </a:solidFill>
                <a:latin typeface="Times New Roman" panose="02020603050405020304" pitchFamily="18" charset="0"/>
                <a:cs typeface="Times New Roman" panose="02020603050405020304" pitchFamily="18" charset="0"/>
              </a:rPr>
              <a:t>В настоящее время олимпийские соревнования по плаванию – одни из самых масштабных по количеству разыгрываемых наград.</a:t>
            </a:r>
            <a:r>
              <a:rPr lang="ru-RU" sz="2400" dirty="0">
                <a:solidFill>
                  <a:schemeClr val="accent1">
                    <a:lumMod val="75000"/>
                  </a:schemeClr>
                </a:solidFill>
                <a:latin typeface="Times New Roman" panose="02020603050405020304" pitchFamily="18" charset="0"/>
                <a:cs typeface="Times New Roman" panose="02020603050405020304" pitchFamily="18" charset="0"/>
              </a:rPr>
              <a:t/>
            </a:r>
            <a:br>
              <a:rPr lang="ru-RU" sz="2400" dirty="0">
                <a:solidFill>
                  <a:schemeClr val="accent1">
                    <a:lumMod val="75000"/>
                  </a:schemeClr>
                </a:solidFill>
                <a:latin typeface="Times New Roman" panose="02020603050405020304" pitchFamily="18" charset="0"/>
                <a:cs typeface="Times New Roman" panose="02020603050405020304" pitchFamily="18" charset="0"/>
              </a:rPr>
            </a:br>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681018" y="4792844"/>
            <a:ext cx="3409757" cy="1694996"/>
          </a:xfrm>
          <a:noFill/>
          <a:ln>
            <a:solidFill>
              <a:srgbClr val="00B0F0"/>
            </a:solidFill>
          </a:ln>
          <a:effectLst>
            <a:glow rad="228600">
              <a:schemeClr val="accent3">
                <a:satMod val="175000"/>
                <a:alpha val="40000"/>
              </a:schemeClr>
            </a:glow>
          </a:effectLst>
        </p:spPr>
        <p:txBody>
          <a:bodyPr/>
          <a:lstStyle/>
          <a:p>
            <a:pPr marL="0" indent="0">
              <a:buNone/>
            </a:pPr>
            <a:r>
              <a:rPr lang="ru-RU" dirty="0" smtClean="0">
                <a:solidFill>
                  <a:schemeClr val="accent1">
                    <a:lumMod val="50000"/>
                  </a:schemeClr>
                </a:solidFill>
              </a:rPr>
              <a:t>Участники: 13 пловцов из 4 стран</a:t>
            </a:r>
          </a:p>
          <a:p>
            <a:pPr marL="0" indent="0">
              <a:buNone/>
            </a:pPr>
            <a:r>
              <a:rPr lang="ru-RU" dirty="0" smtClean="0">
                <a:solidFill>
                  <a:schemeClr val="accent1">
                    <a:lumMod val="50000"/>
                  </a:schemeClr>
                </a:solidFill>
              </a:rPr>
              <a:t>Дистанции 100, 500, 1200 в</a:t>
            </a:r>
            <a:r>
              <a:rPr lang="en-US" dirty="0" smtClean="0">
                <a:solidFill>
                  <a:schemeClr val="accent1">
                    <a:lumMod val="50000"/>
                  </a:schemeClr>
                </a:solidFill>
              </a:rPr>
              <a:t>/</a:t>
            </a:r>
            <a:r>
              <a:rPr lang="ru-RU" dirty="0" smtClean="0">
                <a:solidFill>
                  <a:schemeClr val="accent1">
                    <a:lumMod val="50000"/>
                  </a:schemeClr>
                </a:solidFill>
              </a:rPr>
              <a:t>с, и 100 метров в одежде для матросов.</a:t>
            </a:r>
            <a:endParaRPr lang="ru-RU" dirty="0">
              <a:solidFill>
                <a:schemeClr val="accent1">
                  <a:lumMod val="50000"/>
                </a:schemeClr>
              </a:solidFill>
            </a:endParaRPr>
          </a:p>
        </p:txBody>
      </p:sp>
      <p:sp>
        <p:nvSpPr>
          <p:cNvPr id="4" name="TextBox 3"/>
          <p:cNvSpPr txBox="1"/>
          <p:nvPr/>
        </p:nvSpPr>
        <p:spPr>
          <a:xfrm>
            <a:off x="7509164" y="2507673"/>
            <a:ext cx="322524" cy="369332"/>
          </a:xfrm>
          <a:prstGeom prst="rect">
            <a:avLst/>
          </a:prstGeom>
          <a:noFill/>
        </p:spPr>
        <p:txBody>
          <a:bodyPr wrap="none" rtlCol="0">
            <a:spAutoFit/>
          </a:bodyPr>
          <a:lstStyle/>
          <a:p>
            <a:r>
              <a:rPr lang="ru-RU" dirty="0" smtClean="0"/>
              <a:t>  </a:t>
            </a:r>
            <a:endParaRPr lang="ru-RU" dirty="0"/>
          </a:p>
        </p:txBody>
      </p:sp>
      <p:sp>
        <p:nvSpPr>
          <p:cNvPr id="6" name="TextBox 5"/>
          <p:cNvSpPr txBox="1"/>
          <p:nvPr/>
        </p:nvSpPr>
        <p:spPr>
          <a:xfrm>
            <a:off x="5440564" y="4733514"/>
            <a:ext cx="3269674" cy="1754326"/>
          </a:xfrm>
          <a:prstGeom prst="rect">
            <a:avLst/>
          </a:prstGeom>
          <a:noFill/>
          <a:ln>
            <a:solidFill>
              <a:srgbClr val="00B050"/>
            </a:solidFill>
          </a:ln>
          <a:effectLst>
            <a:glow rad="228600">
              <a:schemeClr val="accent1">
                <a:satMod val="175000"/>
                <a:alpha val="40000"/>
              </a:schemeClr>
            </a:glow>
          </a:effectLst>
        </p:spPr>
        <p:txBody>
          <a:bodyPr wrap="square" rtlCol="0">
            <a:spAutoFit/>
          </a:bodyPr>
          <a:lstStyle/>
          <a:p>
            <a:r>
              <a:rPr lang="ru-RU" dirty="0" smtClean="0">
                <a:solidFill>
                  <a:schemeClr val="accent1">
                    <a:lumMod val="50000"/>
                  </a:schemeClr>
                </a:solidFill>
              </a:rPr>
              <a:t>Открытое море, вода 13+</a:t>
            </a:r>
          </a:p>
          <a:p>
            <a:endParaRPr lang="ru-RU" dirty="0" smtClean="0">
              <a:solidFill>
                <a:schemeClr val="accent1">
                  <a:lumMod val="50000"/>
                </a:schemeClr>
              </a:solidFill>
            </a:endParaRPr>
          </a:p>
          <a:p>
            <a:r>
              <a:rPr lang="ru-RU" dirty="0" smtClean="0">
                <a:solidFill>
                  <a:schemeClr val="accent1">
                    <a:lumMod val="50000"/>
                  </a:schemeClr>
                </a:solidFill>
              </a:rPr>
              <a:t>Старт и финиш обозначены канатами, прикрепленными к поплавкам.</a:t>
            </a:r>
          </a:p>
          <a:p>
            <a:endParaRPr lang="ru-RU" dirty="0">
              <a:solidFill>
                <a:schemeClr val="accent1">
                  <a:lumMod val="50000"/>
                </a:schemeClr>
              </a:solidFill>
            </a:endParaRPr>
          </a:p>
        </p:txBody>
      </p:sp>
      <p:sp>
        <p:nvSpPr>
          <p:cNvPr id="7" name="TextBox 6"/>
          <p:cNvSpPr txBox="1"/>
          <p:nvPr/>
        </p:nvSpPr>
        <p:spPr>
          <a:xfrm>
            <a:off x="1565563" y="1662775"/>
            <a:ext cx="7750002" cy="646331"/>
          </a:xfrm>
          <a:prstGeom prst="rect">
            <a:avLst/>
          </a:prstGeom>
          <a:noFill/>
        </p:spPr>
        <p:txBody>
          <a:bodyPr wrap="square" rtlCol="0">
            <a:spAutoFit/>
          </a:bodyPr>
          <a:lstStyle/>
          <a:p>
            <a:r>
              <a:rPr lang="ru-RU" dirty="0" smtClean="0">
                <a:solidFill>
                  <a:schemeClr val="accent1">
                    <a:lumMod val="50000"/>
                  </a:schemeClr>
                </a:solidFill>
              </a:rPr>
              <a:t>1- заплыв в истории Олимпийского плавания-100 метров вольным  стилем. Зрителей на берегу около 40 тысяч.</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705" y="2269067"/>
            <a:ext cx="3516696" cy="2371725"/>
          </a:xfrm>
          <a:prstGeom prst="rect">
            <a:avLst/>
          </a:prstGeom>
        </p:spPr>
      </p:pic>
    </p:spTree>
    <p:extLst>
      <p:ext uri="{BB962C8B-B14F-4D97-AF65-F5344CB8AC3E}">
        <p14:creationId xmlns:p14="http://schemas.microsoft.com/office/powerpoint/2010/main" val="1014979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0413032" cy="1219200"/>
          </a:xfrm>
        </p:spPr>
        <p:txBody>
          <a:bodyPr>
            <a:normAutofit/>
          </a:bodyPr>
          <a:lstStyle/>
          <a:p>
            <a:r>
              <a:rPr lang="ru-RU" dirty="0" smtClean="0">
                <a:solidFill>
                  <a:schemeClr val="accent1">
                    <a:lumMod val="50000"/>
                  </a:schemeClr>
                </a:solidFill>
              </a:rPr>
              <a:t>Необходимое для плавания:</a:t>
            </a:r>
            <a:endParaRPr lang="ru-RU" dirty="0">
              <a:solidFill>
                <a:schemeClr val="accent1">
                  <a:lumMod val="50000"/>
                </a:schemeClr>
              </a:solidFill>
            </a:endParaRPr>
          </a:p>
        </p:txBody>
      </p:sp>
      <p:sp>
        <p:nvSpPr>
          <p:cNvPr id="3" name="Объект 2"/>
          <p:cNvSpPr>
            <a:spLocks noGrp="1"/>
          </p:cNvSpPr>
          <p:nvPr>
            <p:ph idx="1"/>
          </p:nvPr>
        </p:nvSpPr>
        <p:spPr>
          <a:xfrm>
            <a:off x="7105041" y="2377888"/>
            <a:ext cx="3060935" cy="3500717"/>
          </a:xfrm>
        </p:spPr>
        <p:txBody>
          <a:bodyPr/>
          <a:lstStyle/>
          <a:p>
            <a:pPr marL="0" indent="0">
              <a:buNone/>
            </a:pPr>
            <a:r>
              <a:rPr lang="ru-RU" dirty="0" smtClean="0">
                <a:solidFill>
                  <a:schemeClr val="accent1">
                    <a:lumMod val="50000"/>
                  </a:schemeClr>
                </a:solidFill>
              </a:rPr>
              <a:t>Одежда для плавания (купальник, плавки), шапочка (силиконовая или тканевая), очки (по необходимости), тапочки, полотенце, мыло и мочалка.</a:t>
            </a:r>
          </a:p>
          <a:p>
            <a:pPr marL="0" indent="0">
              <a:buNone/>
            </a:pPr>
            <a:r>
              <a:rPr lang="ru-RU" dirty="0" smtClean="0">
                <a:solidFill>
                  <a:schemeClr val="accent1">
                    <a:lumMod val="50000"/>
                  </a:schemeClr>
                </a:solidFill>
              </a:rPr>
              <a:t>Иногда: доска для плавания, ласты, зажим для носа, </a:t>
            </a:r>
            <a:r>
              <a:rPr lang="ru-RU" dirty="0" err="1" smtClean="0">
                <a:solidFill>
                  <a:schemeClr val="accent1">
                    <a:lumMod val="50000"/>
                  </a:schemeClr>
                </a:solidFill>
              </a:rPr>
              <a:t>беруши</a:t>
            </a:r>
            <a:r>
              <a:rPr lang="ru-RU" dirty="0" smtClean="0">
                <a:solidFill>
                  <a:schemeClr val="accent1">
                    <a:lumMod val="50000"/>
                  </a:schemeClr>
                </a:solidFill>
              </a:rPr>
              <a:t>.</a:t>
            </a:r>
            <a:endParaRPr lang="ru-RU" dirty="0">
              <a:solidFill>
                <a:schemeClr val="accent1">
                  <a:lumMod val="50000"/>
                </a:schemeClr>
              </a:solidFill>
            </a:endParaRPr>
          </a:p>
        </p:txBody>
      </p:sp>
      <p:pic>
        <p:nvPicPr>
          <p:cNvPr id="1026" name="Picture 2" descr="https://rinnipool.ru/800/600/http/odnatakaya.ru/images/stories/imag/krasota/telo/chto-nuzhno-vzyat-s-soboj-v-bassej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694329"/>
            <a:ext cx="6288242" cy="473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779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accent1">
                    <a:lumMod val="50000"/>
                  </a:schemeClr>
                </a:solidFill>
              </a:rPr>
              <a:t>Техника безопасности в бассейне:</a:t>
            </a:r>
            <a:endParaRPr lang="ru-RU" dirty="0">
              <a:solidFill>
                <a:schemeClr val="accent1">
                  <a:lumMod val="50000"/>
                </a:schemeClr>
              </a:solidFill>
            </a:endParaRPr>
          </a:p>
        </p:txBody>
      </p:sp>
      <p:sp>
        <p:nvSpPr>
          <p:cNvPr id="3" name="Объект 2"/>
          <p:cNvSpPr>
            <a:spLocks noGrp="1"/>
          </p:cNvSpPr>
          <p:nvPr>
            <p:ph idx="1"/>
          </p:nvPr>
        </p:nvSpPr>
        <p:spPr>
          <a:xfrm>
            <a:off x="677334" y="2160589"/>
            <a:ext cx="8596668" cy="4279400"/>
          </a:xfrm>
        </p:spPr>
        <p:txBody>
          <a:bodyPr>
            <a:noAutofit/>
          </a:bodyPr>
          <a:lstStyle/>
          <a:p>
            <a:pPr marL="0" indent="0">
              <a:buNone/>
            </a:pPr>
            <a:r>
              <a:rPr lang="ru-RU" sz="2400" dirty="0" smtClean="0">
                <a:solidFill>
                  <a:schemeClr val="accent1">
                    <a:lumMod val="50000"/>
                  </a:schemeClr>
                </a:solidFill>
              </a:rPr>
              <a:t>1. Перед занятием принять душ.</a:t>
            </a:r>
          </a:p>
          <a:p>
            <a:pPr marL="0" indent="0">
              <a:buNone/>
            </a:pPr>
            <a:r>
              <a:rPr lang="ru-RU" sz="2400" dirty="0" smtClean="0">
                <a:solidFill>
                  <a:schemeClr val="accent1">
                    <a:lumMod val="50000"/>
                  </a:schemeClr>
                </a:solidFill>
              </a:rPr>
              <a:t>2. Вход и выход в воду осуществлять только с разрешения тренера.</a:t>
            </a:r>
          </a:p>
          <a:p>
            <a:pPr marL="0" indent="0">
              <a:buNone/>
            </a:pPr>
            <a:r>
              <a:rPr lang="ru-RU" sz="2400" dirty="0" smtClean="0">
                <a:solidFill>
                  <a:schemeClr val="accent1">
                    <a:lumMod val="50000"/>
                  </a:schemeClr>
                </a:solidFill>
              </a:rPr>
              <a:t>3. Все передвижения в бассейне выполнять только шагом.</a:t>
            </a:r>
          </a:p>
          <a:p>
            <a:pPr marL="0" indent="0">
              <a:buNone/>
            </a:pPr>
            <a:r>
              <a:rPr lang="ru-RU" sz="2400" dirty="0" smtClean="0">
                <a:solidFill>
                  <a:schemeClr val="accent1">
                    <a:lumMod val="50000"/>
                  </a:schemeClr>
                </a:solidFill>
              </a:rPr>
              <a:t>4. Находясь в воде нельзя кричать, толкаться ,топить друг друга.</a:t>
            </a:r>
          </a:p>
          <a:p>
            <a:pPr marL="0" indent="0">
              <a:buNone/>
            </a:pPr>
            <a:r>
              <a:rPr lang="ru-RU" sz="2400" dirty="0" smtClean="0">
                <a:solidFill>
                  <a:schemeClr val="accent1">
                    <a:lumMod val="50000"/>
                  </a:schemeClr>
                </a:solidFill>
              </a:rPr>
              <a:t>5. Нельзя пользоваться инвентарем без разрешения тренера.</a:t>
            </a:r>
          </a:p>
          <a:p>
            <a:pPr marL="0" indent="0">
              <a:buNone/>
            </a:pPr>
            <a:r>
              <a:rPr lang="ru-RU" sz="2400" dirty="0" smtClean="0">
                <a:solidFill>
                  <a:schemeClr val="accent1">
                    <a:lumMod val="50000"/>
                  </a:schemeClr>
                </a:solidFill>
              </a:rPr>
              <a:t>6. По окончании занятий принять душ.</a:t>
            </a:r>
            <a:endParaRPr lang="ru-RU" sz="2400" dirty="0">
              <a:solidFill>
                <a:schemeClr val="accent1">
                  <a:lumMod val="50000"/>
                </a:schemeClr>
              </a:solidFill>
            </a:endParaRPr>
          </a:p>
        </p:txBody>
      </p:sp>
    </p:spTree>
    <p:extLst>
      <p:ext uri="{BB962C8B-B14F-4D97-AF65-F5344CB8AC3E}">
        <p14:creationId xmlns:p14="http://schemas.microsoft.com/office/powerpoint/2010/main" val="2181133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94492" y="2386872"/>
            <a:ext cx="5467133" cy="4100350"/>
          </a:xfrm>
        </p:spPr>
      </p:pic>
      <p:sp>
        <p:nvSpPr>
          <p:cNvPr id="5" name="TextBox 4"/>
          <p:cNvSpPr txBox="1"/>
          <p:nvPr/>
        </p:nvSpPr>
        <p:spPr>
          <a:xfrm>
            <a:off x="877489" y="332509"/>
            <a:ext cx="9101138" cy="1938992"/>
          </a:xfrm>
          <a:prstGeom prst="rect">
            <a:avLst/>
          </a:prstGeom>
          <a:noFill/>
        </p:spPr>
        <p:txBody>
          <a:bodyPr wrap="square" rtlCol="0">
            <a:spAutoFit/>
          </a:bodyPr>
          <a:lstStyle/>
          <a:p>
            <a:r>
              <a:rPr lang="ru-RU" sz="2000"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Я посещаю группу </a:t>
            </a:r>
            <a:r>
              <a:rPr lang="ru-RU" sz="2000" b="1" dirty="0">
                <a:solidFill>
                  <a:schemeClr val="accent1">
                    <a:lumMod val="50000"/>
                  </a:schemeClr>
                </a:solidFill>
                <a:latin typeface="Times New Roman" panose="02020603050405020304" pitchFamily="18" charset="0"/>
                <a:cs typeface="Times New Roman" panose="02020603050405020304" pitchFamily="18" charset="0"/>
              </a:rPr>
              <a:t>спортивно-оздоровительного </a:t>
            </a: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плавания в бассейне УСК КПБ «Буревестник» Приволжской Государственной Академии Физической Культуры, Спорта и Туризма . Мне очень нравятся мои занятия. Моего тренера зовут  </a:t>
            </a:r>
            <a:r>
              <a:rPr lang="ru-RU" sz="2000" b="1" dirty="0" err="1" smtClean="0">
                <a:solidFill>
                  <a:schemeClr val="accent1">
                    <a:lumMod val="50000"/>
                  </a:schemeClr>
                </a:solidFill>
                <a:latin typeface="Times New Roman" panose="02020603050405020304" pitchFamily="18" charset="0"/>
                <a:cs typeface="Times New Roman" panose="02020603050405020304" pitchFamily="18" charset="0"/>
              </a:rPr>
              <a:t>Иллалутдинов</a:t>
            </a: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smtClean="0">
                <a:solidFill>
                  <a:schemeClr val="accent1">
                    <a:lumMod val="50000"/>
                  </a:schemeClr>
                </a:solidFill>
                <a:latin typeface="Times New Roman" panose="02020603050405020304" pitchFamily="18" charset="0"/>
                <a:cs typeface="Times New Roman" panose="02020603050405020304" pitchFamily="18" charset="0"/>
              </a:rPr>
              <a:t>Ильгиз</a:t>
            </a: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err="1" smtClean="0">
                <a:solidFill>
                  <a:schemeClr val="accent1">
                    <a:lumMod val="50000"/>
                  </a:schemeClr>
                </a:solidFill>
                <a:latin typeface="Times New Roman" panose="02020603050405020304" pitchFamily="18" charset="0"/>
                <a:cs typeface="Times New Roman" panose="02020603050405020304" pitchFamily="18" charset="0"/>
              </a:rPr>
              <a:t>Сабирзянович</a:t>
            </a: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 Он очень требовательный и опытный тренер. В мае я планирую участвовать в соревнованиях.</a:t>
            </a:r>
            <a:r>
              <a:rPr lang="ru-RU" sz="2000" b="1" dirty="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000" b="1" dirty="0">
                <a:solidFill>
                  <a:schemeClr val="accent1">
                    <a:lumMod val="50000"/>
                  </a:schemeClr>
                </a:solidFill>
                <a:latin typeface="Times New Roman" panose="02020603050405020304" pitchFamily="18" charset="0"/>
                <a:cs typeface="Times New Roman" panose="02020603050405020304" pitchFamily="18" charset="0"/>
              </a:rPr>
              <a:t>Больше всего я люблю плавать на </a:t>
            </a: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спине.</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796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1426</TotalTime>
  <Words>920</Words>
  <Application>Microsoft Office PowerPoint</Application>
  <PresentationFormat>Широкоэкранный</PresentationFormat>
  <Paragraphs>51</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Century</vt:lpstr>
      <vt:lpstr>Times New Roman</vt:lpstr>
      <vt:lpstr>Trebuchet MS</vt:lpstr>
      <vt:lpstr>Wingdings 3</vt:lpstr>
      <vt:lpstr>Аспект</vt:lpstr>
      <vt:lpstr>Плавание</vt:lpstr>
      <vt:lpstr>Презентация PowerPoint</vt:lpstr>
      <vt:lpstr>Плавание и здоровый образ жизни</vt:lpstr>
      <vt:lpstr>"Не умеет ни читать, ни плавать" - так называли некультурного человека в Древней Греции. Из истории известно, что знаменитыми пловцами были, например, Александр Македонский и Юлий Цезарь, что более 2000лет назад в Японии соревновались в плавании на скорость.</vt:lpstr>
      <vt:lpstr>Водные виды спорта в  Олимпийских играх</vt:lpstr>
      <vt:lpstr>Плавание вошло в программу первых Олимпийских игр в 1896 году в Афинах.  В настоящее время олимпийские соревнования по плаванию – одни из самых масштабных по количеству разыгрываемых наград. </vt:lpstr>
      <vt:lpstr>Необходимое для плавания:</vt:lpstr>
      <vt:lpstr>Техника безопасности в бассейне:</vt:lpstr>
      <vt:lpstr>Презентация PowerPoint</vt:lpstr>
      <vt:lpstr>    Бассейн «Буревестник», в котором я посещаю группу спортивно-оздоровительного плавания, был открыт 28 октября в 2010 году к  XXVII Всемирной летней Универсиаде 2013 года.     Это красочное, очень красивое и уникальное здание спроектировано в соответствии с регламентами FINA (Международной Федерации водных видов спорта) и LEN (Европейской лиги водных видов спорта) для проведения международных соревнований по плаванию (на короткой воде), водному поло и подводному плаванию. Внутри 9 дорожек по 50 метров. </vt:lpstr>
      <vt:lpstr>Техника плавания брассом.</vt:lpstr>
      <vt:lpstr>Техника плавания кролем на груди</vt:lpstr>
      <vt:lpstr>Техника плавания кролем на спине.</vt:lpstr>
      <vt:lpstr>техника плавания баттерфляем.</vt:lpstr>
      <vt:lpstr>Презентация PowerPoint</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Водные виды спорта</dc:title>
  <dc:creator>user</dc:creator>
  <cp:lastModifiedBy>user</cp:lastModifiedBy>
  <cp:revision>43</cp:revision>
  <dcterms:created xsi:type="dcterms:W3CDTF">2018-12-20T07:19:51Z</dcterms:created>
  <dcterms:modified xsi:type="dcterms:W3CDTF">2018-12-26T17:00:42Z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